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7" r:id="rId5"/>
    <p:sldId id="258" r:id="rId6"/>
    <p:sldId id="259" r:id="rId7"/>
    <p:sldId id="293" r:id="rId8"/>
    <p:sldId id="260" r:id="rId9"/>
    <p:sldId id="264" r:id="rId10"/>
    <p:sldId id="265" r:id="rId11"/>
    <p:sldId id="266" r:id="rId12"/>
    <p:sldId id="267" r:id="rId13"/>
    <p:sldId id="268" r:id="rId14"/>
    <p:sldId id="295" r:id="rId15"/>
    <p:sldId id="269" r:id="rId16"/>
    <p:sldId id="286" r:id="rId17"/>
    <p:sldId id="288" r:id="rId18"/>
    <p:sldId id="274" r:id="rId19"/>
    <p:sldId id="272" r:id="rId20"/>
    <p:sldId id="275" r:id="rId21"/>
    <p:sldId id="289" r:id="rId22"/>
    <p:sldId id="294" r:id="rId23"/>
    <p:sldId id="285" r:id="rId24"/>
    <p:sldId id="287" r:id="rId25"/>
    <p:sldId id="261" r:id="rId26"/>
    <p:sldId id="262" r:id="rId27"/>
    <p:sldId id="279" r:id="rId28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E0000"/>
    <a:srgbClr val="FFC9C9"/>
    <a:srgbClr val="D7C0E2"/>
    <a:srgbClr val="AC7CC2"/>
    <a:srgbClr val="975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14" autoAdjust="0"/>
  </p:normalViewPr>
  <p:slideViewPr>
    <p:cSldViewPr snapToGrid="0">
      <p:cViewPr varScale="1">
        <p:scale>
          <a:sx n="89" d="100"/>
          <a:sy n="89" d="100"/>
        </p:scale>
        <p:origin x="22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ya Hyland" userId="91a00981-7b2a-4032-9582-f431ddea3443" providerId="ADAL" clId="{7FF332B4-E9A1-4A12-B569-8CA17873DE67}"/>
    <pc:docChg chg="modSld">
      <pc:chgData name="Tanya Hyland" userId="91a00981-7b2a-4032-9582-f431ddea3443" providerId="ADAL" clId="{7FF332B4-E9A1-4A12-B569-8CA17873DE67}" dt="2024-07-02T17:01:28.782" v="3" actId="20577"/>
      <pc:docMkLst>
        <pc:docMk/>
      </pc:docMkLst>
      <pc:sldChg chg="modNotesTx">
        <pc:chgData name="Tanya Hyland" userId="91a00981-7b2a-4032-9582-f431ddea3443" providerId="ADAL" clId="{7FF332B4-E9A1-4A12-B569-8CA17873DE67}" dt="2024-07-02T17:01:12.860" v="1" actId="20577"/>
        <pc:sldMkLst>
          <pc:docMk/>
          <pc:sldMk cId="981507578" sldId="258"/>
        </pc:sldMkLst>
      </pc:sldChg>
      <pc:sldChg chg="modNotesTx">
        <pc:chgData name="Tanya Hyland" userId="91a00981-7b2a-4032-9582-f431ddea3443" providerId="ADAL" clId="{7FF332B4-E9A1-4A12-B569-8CA17873DE67}" dt="2024-07-02T17:01:07.543" v="0" actId="20577"/>
        <pc:sldMkLst>
          <pc:docMk/>
          <pc:sldMk cId="2537259793" sldId="262"/>
        </pc:sldMkLst>
      </pc:sldChg>
      <pc:sldChg chg="modNotesTx">
        <pc:chgData name="Tanya Hyland" userId="91a00981-7b2a-4032-9582-f431ddea3443" providerId="ADAL" clId="{7FF332B4-E9A1-4A12-B569-8CA17873DE67}" dt="2024-07-02T17:01:24.274" v="2" actId="20577"/>
        <pc:sldMkLst>
          <pc:docMk/>
          <pc:sldMk cId="915500626" sldId="272"/>
        </pc:sldMkLst>
      </pc:sldChg>
      <pc:sldChg chg="modNotesTx">
        <pc:chgData name="Tanya Hyland" userId="91a00981-7b2a-4032-9582-f431ddea3443" providerId="ADAL" clId="{7FF332B4-E9A1-4A12-B569-8CA17873DE67}" dt="2024-07-02T17:01:28.782" v="3" actId="20577"/>
        <pc:sldMkLst>
          <pc:docMk/>
          <pc:sldMk cId="866716483" sldId="2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BD19E6C-8D45-4EF5-B4BA-EBAA0EE5AD84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238801-8240-4363-A7AA-0C138921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5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E1A7563-4E53-47F4-83DD-AC0B192F881C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91AD54C-7813-4DCC-8EDA-C4470868D7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6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2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273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3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7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9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3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745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68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732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AD54C-7813-4DCC-8EDA-C4470868D75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293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8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237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334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319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7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99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02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56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9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4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41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78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8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5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8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8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10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40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9625-3223-478A-B6F9-9B0D3C8BC014}" type="datetimeFigureOut">
              <a:rPr lang="en-CA" smtClean="0"/>
              <a:t>2024-07-02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tiff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wmf"/><Relationship Id="rId5" Type="http://schemas.openxmlformats.org/officeDocument/2006/relationships/hyperlink" Target="https://sidneysmithcommons.artsci.utoronto.ca/alphabetical-program-list/" TargetMode="Externa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tiff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wmf"/><Relationship Id="rId5" Type="http://schemas.openxmlformats.org/officeDocument/2006/relationships/hyperlink" Target="https://studentaccount.utoronto.ca/" TargetMode="Externa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tiff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wmf"/><Relationship Id="rId5" Type="http://schemas.openxmlformats.org/officeDocument/2006/relationships/hyperlink" Target="https://studentlife.utoronto.ca/department/accessibility-services/" TargetMode="Externa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hyperlink" Target="https://internationalexperience.utoronto.c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jpe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wmf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mailto:registrar@daniels.utoronto.ca" TargetMode="External"/><Relationship Id="rId5" Type="http://schemas.openxmlformats.org/officeDocument/2006/relationships/hyperlink" Target="https://www.daniels.utoronto.ca/events/1719979200/2024-undergraduate-academic-orientation" TargetMode="External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cid:image004.png@01D3C106.58FF0970" TargetMode="Externa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cid:image001.png@01D3C106.58FF0970" TargetMode="External"/><Relationship Id="rId12" Type="http://schemas.openxmlformats.org/officeDocument/2006/relationships/image" Target="../media/image9.png"/><Relationship Id="rId17" Type="http://schemas.openxmlformats.org/officeDocument/2006/relationships/image" Target="cid:image006.png@01D3C106.58FF0970" TargetMode="External"/><Relationship Id="rId2" Type="http://schemas.openxmlformats.org/officeDocument/2006/relationships/audio" Target="../media/media4.m4a"/><Relationship Id="rId16" Type="http://schemas.openxmlformats.org/officeDocument/2006/relationships/image" Target="../media/image11.png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cid:image003.png@01D3C106.58FF0970" TargetMode="External"/><Relationship Id="rId5" Type="http://schemas.openxmlformats.org/officeDocument/2006/relationships/image" Target="../media/image2.wmf"/><Relationship Id="rId15" Type="http://schemas.openxmlformats.org/officeDocument/2006/relationships/image" Target="cid:image005.png@01D3C106.58FF0970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cid:image002.png@01D3C106.58FF0970" TargetMode="Externa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2.wmf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2.wmf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orn.utoronto.ca/degree-explorer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wmf"/><Relationship Id="rId5" Type="http://schemas.openxmlformats.org/officeDocument/2006/relationships/hyperlink" Target="https://daniels.calendar.utoronto.ca/" TargetMode="Externa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237708" y="2274384"/>
            <a:ext cx="6831433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1115" marR="5080" indent="-19050"/>
            <a:r>
              <a:rPr lang="en-CA" sz="4000" b="1" dirty="0">
                <a:latin typeface="Aptos"/>
                <a:cs typeface="Arial"/>
              </a:rPr>
              <a:t>Academic Orientation </a:t>
            </a:r>
            <a:r>
              <a:rPr lang="en-CA" sz="4000" b="1" dirty="0">
                <a:solidFill>
                  <a:srgbClr val="C00000"/>
                </a:solidFill>
                <a:latin typeface="Aptos"/>
                <a:cs typeface="Arial"/>
              </a:rPr>
              <a:t>2024</a:t>
            </a:r>
            <a:endParaRPr sz="4000" dirty="0">
              <a:solidFill>
                <a:srgbClr val="C00000"/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1237708" y="3013805"/>
            <a:ext cx="7028079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1115" marR="5080" indent="-19050"/>
            <a:r>
              <a:rPr lang="en-CA" sz="2400">
                <a:solidFill>
                  <a:srgbClr val="231F20"/>
                </a:solidFill>
                <a:latin typeface="Aptos"/>
                <a:cs typeface="Arial"/>
              </a:rPr>
              <a:t>John H. Daniels Faculty of Architecture, Landscape, and Design</a:t>
            </a:r>
          </a:p>
          <a:p>
            <a:pPr marL="31115" marR="5080" indent="-19050"/>
            <a:endParaRPr sz="240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121FD8-4ADD-C974-04A3-2F2A870F4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4755" y="425766"/>
            <a:ext cx="707727" cy="707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D083A-23F3-DEB2-D65A-E91D43BCD6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9"/>
    </mc:Choice>
    <mc:Fallback xmlns="">
      <p:transition spd="slow" advTm="5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5498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latin typeface="Aptos"/>
                <a:cs typeface="Arial"/>
              </a:rPr>
              <a:t>Visual Studies</a:t>
            </a:r>
            <a:endParaRPr sz="2400" dirty="0">
              <a:latin typeface="Aptos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1" y="2070375"/>
            <a:ext cx="7696880" cy="222580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US" sz="1600" b="1">
                <a:solidFill>
                  <a:srgbClr val="231F20"/>
                </a:solidFill>
                <a:latin typeface="Aptos"/>
                <a:cs typeface="Arial"/>
              </a:rPr>
              <a:t>1 Specialist in Visual Studies  (Studio Stream or Critical Practices stream) </a:t>
            </a:r>
            <a:endParaRPr lang="en-US" sz="1600" b="1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50000"/>
              </a:lnSpc>
            </a:pP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OR </a:t>
            </a:r>
            <a:r>
              <a:rPr lang="en-US" sz="1600" b="1">
                <a:solidFill>
                  <a:srgbClr val="231F20"/>
                </a:solidFill>
                <a:latin typeface="Aptos"/>
                <a:cs typeface="Arial"/>
              </a:rPr>
              <a:t>Major in Visual Studies + Major in Architectural Studies*</a:t>
            </a:r>
          </a:p>
          <a:p>
            <a:pPr marL="12700" marR="5080">
              <a:lnSpc>
                <a:spcPct val="150000"/>
              </a:lnSpc>
            </a:pP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OR</a:t>
            </a:r>
            <a:r>
              <a:rPr lang="en-US" sz="1600" b="1">
                <a:solidFill>
                  <a:srgbClr val="231F20"/>
                </a:solidFill>
                <a:latin typeface="Aptos"/>
                <a:cs typeface="Arial"/>
              </a:rPr>
              <a:t> Major in Visual Studies + 1 Major, Faculty of Arts &amp; Science*</a:t>
            </a:r>
          </a:p>
          <a:p>
            <a:pPr marL="12700" marR="5080">
              <a:lnSpc>
                <a:spcPct val="150000"/>
              </a:lnSpc>
            </a:pP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OR </a:t>
            </a:r>
            <a:r>
              <a:rPr lang="en-US" sz="1600" b="1">
                <a:solidFill>
                  <a:srgbClr val="231F20"/>
                </a:solidFill>
                <a:latin typeface="Aptos"/>
                <a:cs typeface="Arial"/>
              </a:rPr>
              <a:t>Major in Visual Studies + 2 Minors, Faculty of Arts &amp; Science*</a:t>
            </a:r>
          </a:p>
          <a:p>
            <a:pPr marL="12700" marR="5080">
              <a:lnSpc>
                <a:spcPct val="107200"/>
              </a:lnSpc>
            </a:pPr>
            <a:r>
              <a:rPr lang="en-US" sz="1400" i="1">
                <a:solidFill>
                  <a:srgbClr val="231F20"/>
                </a:solidFill>
                <a:latin typeface="Aptos"/>
                <a:cs typeface="Arial"/>
              </a:rPr>
              <a:t>*These combinations must include at least 12.0 different Credits.</a:t>
            </a:r>
          </a:p>
          <a:p>
            <a:pPr marL="12700" marR="5080">
              <a:lnSpc>
                <a:spcPct val="107200"/>
              </a:lnSpc>
            </a:pPr>
            <a:endParaRPr lang="en-US" sz="160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All </a:t>
            </a:r>
            <a:r>
              <a:rPr lang="en-US" sz="1600" b="1">
                <a:solidFill>
                  <a:srgbClr val="D2232A"/>
                </a:solidFill>
                <a:latin typeface="Aptos"/>
                <a:cs typeface="Arial"/>
              </a:rPr>
              <a:t>Visual Studies</a:t>
            </a:r>
            <a:r>
              <a:rPr lang="en-US" sz="1600" b="1">
                <a:solidFill>
                  <a:srgbClr val="231F20"/>
                </a:solidFill>
                <a:latin typeface="Aptos"/>
                <a:cs typeface="Arial"/>
              </a:rPr>
              <a:t> </a:t>
            </a: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students are automatically enrolled in the Major in Visual Studies</a:t>
            </a:r>
            <a:endParaRPr lang="en-US" sz="1400" b="1">
              <a:solidFill>
                <a:srgbClr val="231F20"/>
              </a:solidFill>
              <a:latin typeface="Aptos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Program of Study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9DEA49B-6510-2744-83C3-9DCA29C0E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85" t="2123" b="55517"/>
          <a:stretch/>
        </p:blipFill>
        <p:spPr>
          <a:xfrm>
            <a:off x="533671" y="4748822"/>
            <a:ext cx="3510488" cy="1841721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616A9EF4-F29E-E54F-B286-F9FC6111B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301" y="785416"/>
            <a:ext cx="693907" cy="6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6"/>
    </mc:Choice>
    <mc:Fallback xmlns="">
      <p:transition spd="slow" advTm="3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54986"/>
            <a:ext cx="7263866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/>
            <a:r>
              <a:rPr lang="en-US" sz="2400" dirty="0">
                <a:latin typeface="Aptos"/>
                <a:cs typeface="Arial"/>
              </a:rPr>
              <a:t>A typical course load is </a:t>
            </a:r>
            <a:r>
              <a:rPr lang="en-US" sz="2400" b="1" dirty="0">
                <a:solidFill>
                  <a:srgbClr val="C00000"/>
                </a:solidFill>
                <a:latin typeface="Aptos"/>
                <a:cs typeface="Arial"/>
              </a:rPr>
              <a:t>5.0 credits</a:t>
            </a:r>
            <a:r>
              <a:rPr lang="en-US" sz="2400" dirty="0">
                <a:latin typeface="Aptos"/>
                <a:cs typeface="Arial"/>
              </a:rPr>
              <a:t> per academic year </a:t>
            </a:r>
          </a:p>
          <a:p>
            <a:pPr marL="12700"/>
            <a:endParaRPr lang="en-US" sz="2400">
              <a:solidFill>
                <a:srgbClr val="000000"/>
              </a:solidFill>
              <a:latin typeface="Aptos"/>
              <a:cs typeface="Arial"/>
            </a:endParaRPr>
          </a:p>
          <a:p>
            <a:pPr marL="12700"/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Most Daniels courses count as</a:t>
            </a:r>
            <a:r>
              <a:rPr lang="en-US" sz="2400" b="1" dirty="0">
                <a:solidFill>
                  <a:srgbClr val="C00000"/>
                </a:solidFill>
                <a:latin typeface="Aptos"/>
                <a:cs typeface="Arial"/>
              </a:rPr>
              <a:t> 0.5 credit </a:t>
            </a: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which means you may take between 3 - 5 courses per term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/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Course Load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1BA28-5C37-6CA9-A9BF-5154C308AAED}"/>
              </a:ext>
            </a:extLst>
          </p:cNvPr>
          <p:cNvSpPr txBox="1"/>
          <p:nvPr/>
        </p:nvSpPr>
        <p:spPr>
          <a:xfrm>
            <a:off x="533979" y="3248785"/>
            <a:ext cx="308898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ptos"/>
                <a:ea typeface="Calibri"/>
                <a:cs typeface="Calibri"/>
              </a:rPr>
              <a:t>Architectural Studies</a:t>
            </a:r>
          </a:p>
          <a:p>
            <a:r>
              <a:rPr lang="en-US" sz="1600" b="1" dirty="0">
                <a:solidFill>
                  <a:srgbClr val="C00000"/>
                </a:solidFill>
                <a:latin typeface="Aptos"/>
                <a:ea typeface="Calibri"/>
                <a:cs typeface="Calibri"/>
              </a:rPr>
              <a:t>Fall Term: 2.5 credits total </a:t>
            </a:r>
          </a:p>
          <a:p>
            <a:r>
              <a:rPr lang="en-US" sz="1600" dirty="0">
                <a:latin typeface="Aptos"/>
                <a:ea typeface="Calibri"/>
                <a:cs typeface="Calibri"/>
              </a:rPr>
              <a:t>JAV120H1F</a:t>
            </a:r>
            <a:br>
              <a:rPr lang="en-US" sz="1600" dirty="0">
                <a:latin typeface="Aptos"/>
                <a:ea typeface="Calibri"/>
                <a:cs typeface="Calibri"/>
              </a:rPr>
            </a:br>
            <a:r>
              <a:rPr lang="en-US" sz="1600" dirty="0">
                <a:latin typeface="Aptos"/>
                <a:ea typeface="Calibri"/>
                <a:cs typeface="Calibri"/>
              </a:rPr>
              <a:t>JAV151H1F</a:t>
            </a:r>
          </a:p>
          <a:p>
            <a:r>
              <a:rPr lang="en-US" sz="1600" dirty="0">
                <a:latin typeface="Aptos"/>
                <a:ea typeface="Calibri"/>
                <a:cs typeface="Calibri"/>
              </a:rPr>
              <a:t>ARC100H1F</a:t>
            </a:r>
          </a:p>
          <a:p>
            <a:r>
              <a:rPr lang="en-US" sz="1600" dirty="0">
                <a:latin typeface="Aptos"/>
                <a:ea typeface="Calibri"/>
                <a:cs typeface="Calibri"/>
              </a:rPr>
              <a:t>ARC180H1F</a:t>
            </a:r>
          </a:p>
          <a:p>
            <a:r>
              <a:rPr lang="en-US" sz="1600" dirty="0">
                <a:latin typeface="Aptos"/>
                <a:ea typeface="Calibri"/>
                <a:cs typeface="Calibri"/>
              </a:rPr>
              <a:t>Elective H1F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484A2-3AE8-FAE5-0267-73E8A05FC080}"/>
              </a:ext>
            </a:extLst>
          </p:cNvPr>
          <p:cNvSpPr txBox="1"/>
          <p:nvPr/>
        </p:nvSpPr>
        <p:spPr>
          <a:xfrm>
            <a:off x="4721777" y="3248784"/>
            <a:ext cx="2743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ptos"/>
                <a:ea typeface="Calibri"/>
                <a:cs typeface="Calibri"/>
              </a:rPr>
              <a:t>Visual Studies</a:t>
            </a:r>
          </a:p>
          <a:p>
            <a:r>
              <a:rPr lang="en-US" sz="1600" b="1" dirty="0">
                <a:solidFill>
                  <a:srgbClr val="C00000"/>
                </a:solidFill>
                <a:latin typeface="Aptos"/>
                <a:ea typeface="Calibri"/>
                <a:cs typeface="Segoe UI"/>
              </a:rPr>
              <a:t>Fall Term:  2.5 credits total </a:t>
            </a:r>
            <a:endParaRPr lang="en-US" sz="1600" dirty="0">
              <a:latin typeface="Aptos"/>
              <a:ea typeface="Calibri"/>
              <a:cs typeface="Segoe UI"/>
            </a:endParaRPr>
          </a:p>
          <a:p>
            <a:r>
              <a:rPr lang="en-US" sz="1600" dirty="0">
                <a:latin typeface="Aptos"/>
                <a:ea typeface="Calibri"/>
                <a:cs typeface="Segoe UI"/>
              </a:rPr>
              <a:t>JAV120H1F</a:t>
            </a:r>
            <a:endParaRPr lang="en-US" sz="1600">
              <a:cs typeface="Calibri"/>
            </a:endParaRPr>
          </a:p>
          <a:p>
            <a:r>
              <a:rPr lang="en-US" sz="1600" dirty="0">
                <a:latin typeface="Aptos"/>
                <a:ea typeface="Calibri"/>
                <a:cs typeface="Segoe UI"/>
              </a:rPr>
              <a:t>JAV130H1F</a:t>
            </a:r>
            <a:br>
              <a:rPr lang="en-US" sz="1600" dirty="0">
                <a:latin typeface="Aptos"/>
                <a:ea typeface="Calibri"/>
                <a:cs typeface="Segoe UI"/>
              </a:rPr>
            </a:br>
            <a:r>
              <a:rPr lang="en-US" sz="1600" dirty="0">
                <a:latin typeface="Aptos"/>
                <a:ea typeface="Calibri"/>
                <a:cs typeface="Segoe UI"/>
              </a:rPr>
              <a:t>JAV151H1F</a:t>
            </a:r>
            <a:endParaRPr lang="en-US" sz="1600" dirty="0">
              <a:latin typeface="Aptos"/>
              <a:cs typeface="Segoe UI"/>
            </a:endParaRPr>
          </a:p>
          <a:p>
            <a:r>
              <a:rPr lang="en-US" sz="1600" dirty="0">
                <a:latin typeface="Aptos"/>
                <a:ea typeface="Calibri"/>
                <a:cs typeface="Segoe UI"/>
              </a:rPr>
              <a:t>FAH101H1F</a:t>
            </a:r>
          </a:p>
          <a:p>
            <a:r>
              <a:rPr lang="en-US" sz="1600" dirty="0">
                <a:latin typeface="Aptos"/>
                <a:ea typeface="Calibri"/>
                <a:cs typeface="Segoe UI"/>
              </a:rPr>
              <a:t>Elective H1F</a:t>
            </a:r>
          </a:p>
          <a:p>
            <a:endParaRPr lang="en-US" sz="1400" dirty="0">
              <a:latin typeface="Aptos"/>
              <a:ea typeface="Calibri"/>
              <a:cs typeface="Segoe UI"/>
            </a:endParaRPr>
          </a:p>
          <a:p>
            <a:endParaRPr lang="en-US" sz="1400">
              <a:latin typeface="Aptos"/>
              <a:ea typeface="Calibri"/>
              <a:cs typeface="Segoe UI"/>
            </a:endParaRP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1D2ADFCC-3443-E9FD-2ECC-710ED1698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392" y="424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6"/>
    </mc:Choice>
    <mc:Fallback xmlns="">
      <p:transition spd="slow" advTm="3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3704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CA" b="1">
                <a:latin typeface="Aptos"/>
              </a:rPr>
              <a:t>What courses do I have to take in my first year?</a:t>
            </a:r>
          </a:p>
          <a:p>
            <a:endParaRPr lang="en-CA">
              <a:latin typeface="Aptos"/>
            </a:endParaRPr>
          </a:p>
          <a:p>
            <a:r>
              <a:rPr lang="en-CA">
                <a:latin typeface="Aptos"/>
              </a:rPr>
              <a:t>First-year student in the </a:t>
            </a:r>
            <a:r>
              <a:rPr lang="en-CA" b="1">
                <a:solidFill>
                  <a:srgbClr val="C00000"/>
                </a:solidFill>
                <a:latin typeface="Aptos"/>
              </a:rPr>
              <a:t>Architectural Studies Comprehensive Specialist Stream</a:t>
            </a:r>
            <a:r>
              <a:rPr lang="en-CA">
                <a:latin typeface="Aptos"/>
              </a:rPr>
              <a:t>, have eight required courses (4.0 Credits): </a:t>
            </a:r>
          </a:p>
          <a:p>
            <a:endParaRPr lang="en-CA">
              <a:latin typeface="Aptos"/>
            </a:endParaRPr>
          </a:p>
          <a:p>
            <a:r>
              <a:rPr lang="en-CA">
                <a:latin typeface="Aptos"/>
              </a:rPr>
              <a:t> </a:t>
            </a:r>
            <a:r>
              <a:rPr lang="en-CA" b="1">
                <a:latin typeface="Aptos"/>
              </a:rPr>
              <a:t>JAV120H1 F </a:t>
            </a:r>
            <a:r>
              <a:rPr lang="en-CA">
                <a:latin typeface="Aptos"/>
              </a:rPr>
              <a:t>Visual Concepts</a:t>
            </a:r>
          </a:p>
          <a:p>
            <a:r>
              <a:rPr lang="en-CA" b="1">
                <a:latin typeface="Aptos"/>
              </a:rPr>
              <a:t> JAV151H1 F </a:t>
            </a:r>
            <a:r>
              <a:rPr lang="en-CA">
                <a:latin typeface="Aptos"/>
              </a:rPr>
              <a:t>History of Architecture, Landscape, Urbanism, and Art I </a:t>
            </a:r>
          </a:p>
          <a:p>
            <a:r>
              <a:rPr lang="en-CA" b="1">
                <a:latin typeface="Aptos"/>
              </a:rPr>
              <a:t> ARC100H1 F </a:t>
            </a:r>
            <a:r>
              <a:rPr lang="en-CA">
                <a:latin typeface="Aptos"/>
              </a:rPr>
              <a:t>Drawing and Representation I</a:t>
            </a:r>
          </a:p>
          <a:p>
            <a:r>
              <a:rPr lang="en-CA" b="1">
                <a:latin typeface="Aptos"/>
              </a:rPr>
              <a:t> ARC180H1 F  </a:t>
            </a:r>
            <a:r>
              <a:rPr lang="en-CA">
                <a:latin typeface="Aptos"/>
              </a:rPr>
              <a:t>Computation and Design</a:t>
            </a:r>
          </a:p>
          <a:p>
            <a:endParaRPr lang="en-CA">
              <a:latin typeface="Aptos"/>
            </a:endParaRPr>
          </a:p>
          <a:p>
            <a:r>
              <a:rPr lang="en-CA">
                <a:latin typeface="Aptos"/>
              </a:rPr>
              <a:t> </a:t>
            </a:r>
            <a:r>
              <a:rPr lang="en-CA" b="1">
                <a:latin typeface="Aptos"/>
              </a:rPr>
              <a:t>JAV101H1 S </a:t>
            </a:r>
            <a:r>
              <a:rPr lang="en-CA">
                <a:latin typeface="Aptos"/>
              </a:rPr>
              <a:t>Design Studio I</a:t>
            </a:r>
          </a:p>
          <a:p>
            <a:r>
              <a:rPr lang="en-CA">
                <a:latin typeface="Aptos"/>
              </a:rPr>
              <a:t> </a:t>
            </a:r>
            <a:r>
              <a:rPr lang="en-CA" b="1">
                <a:latin typeface="Aptos"/>
              </a:rPr>
              <a:t>JAV130H1 S </a:t>
            </a:r>
            <a:r>
              <a:rPr lang="en-CA">
                <a:latin typeface="Aptos"/>
              </a:rPr>
              <a:t>Visual Strategies</a:t>
            </a:r>
          </a:p>
          <a:p>
            <a:r>
              <a:rPr lang="en-CA">
                <a:latin typeface="Aptos"/>
              </a:rPr>
              <a:t> </a:t>
            </a:r>
            <a:r>
              <a:rPr lang="en-CA" b="1">
                <a:latin typeface="Aptos"/>
              </a:rPr>
              <a:t>JAV152H1 S </a:t>
            </a:r>
            <a:r>
              <a:rPr lang="en-CA">
                <a:latin typeface="Aptos"/>
              </a:rPr>
              <a:t>History of Architecture, Landscape, Urbanism, and Art II </a:t>
            </a:r>
          </a:p>
          <a:p>
            <a:r>
              <a:rPr lang="en-CA" b="1">
                <a:latin typeface="Aptos"/>
              </a:rPr>
              <a:t> ARC181H1 S </a:t>
            </a:r>
            <a:r>
              <a:rPr lang="en-CA">
                <a:latin typeface="Aptos"/>
              </a:rPr>
              <a:t>Technologies of Architecture, Landscape, Urbanism, and Art I </a:t>
            </a:r>
            <a:br>
              <a:rPr lang="en-CA">
                <a:latin typeface="Aptos"/>
              </a:rPr>
            </a:br>
            <a:br>
              <a:rPr lang="en-CA"/>
            </a:br>
            <a:endParaRPr lang="en-US" sz="1400" spc="-15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/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Course Selection</a:t>
            </a:r>
            <a:r>
              <a:rPr lang="en-US" sz="3600" b="1">
                <a:solidFill>
                  <a:srgbClr val="231F20"/>
                </a:solidFill>
                <a:latin typeface="Lettera Text Std"/>
                <a:cs typeface="Arial"/>
              </a:rPr>
              <a:t> </a:t>
            </a:r>
            <a:endParaRPr sz="360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EC8087F4-5600-0347-8128-901F3022F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392" y="791119"/>
            <a:ext cx="688204" cy="6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7"/>
    </mc:Choice>
    <mc:Fallback xmlns=""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CA" b="1">
                <a:latin typeface="Aptos"/>
              </a:rPr>
              <a:t>What courses do I have to take in my first year?</a:t>
            </a:r>
          </a:p>
          <a:p>
            <a:endParaRPr lang="en-CA">
              <a:latin typeface="Aptos"/>
            </a:endParaRPr>
          </a:p>
          <a:p>
            <a:r>
              <a:rPr lang="en-CA">
                <a:latin typeface="Aptos"/>
              </a:rPr>
              <a:t>First-year student in the </a:t>
            </a:r>
            <a:r>
              <a:rPr lang="en-CA" b="1">
                <a:solidFill>
                  <a:srgbClr val="C00000"/>
                </a:solidFill>
                <a:latin typeface="Aptos"/>
              </a:rPr>
              <a:t>Visual Studies Major Stream,</a:t>
            </a:r>
            <a:r>
              <a:rPr lang="en-CA">
                <a:latin typeface="Aptos"/>
              </a:rPr>
              <a:t> you have six required courses (3.0 Credits): </a:t>
            </a:r>
          </a:p>
          <a:p>
            <a:endParaRPr lang="en-CA">
              <a:latin typeface="Aptos"/>
            </a:endParaRPr>
          </a:p>
          <a:p>
            <a:r>
              <a:rPr lang="en-CA" b="1">
                <a:latin typeface="Aptos"/>
              </a:rPr>
              <a:t>JAV120H1 F </a:t>
            </a:r>
            <a:r>
              <a:rPr lang="en-CA">
                <a:latin typeface="Aptos"/>
              </a:rPr>
              <a:t>Visual Concepts</a:t>
            </a:r>
            <a:br>
              <a:rPr lang="en-CA">
                <a:latin typeface="Aptos"/>
              </a:rPr>
            </a:br>
            <a:r>
              <a:rPr lang="en-CA" b="1">
                <a:latin typeface="Aptos"/>
              </a:rPr>
              <a:t>JAV130H1 F </a:t>
            </a:r>
            <a:r>
              <a:rPr lang="en-CA">
                <a:latin typeface="Aptos"/>
              </a:rPr>
              <a:t>Visual</a:t>
            </a:r>
            <a:r>
              <a:rPr lang="en-CA" b="1">
                <a:latin typeface="Aptos"/>
              </a:rPr>
              <a:t> </a:t>
            </a:r>
            <a:r>
              <a:rPr lang="en-CA">
                <a:latin typeface="Aptos"/>
              </a:rPr>
              <a:t>Strategies</a:t>
            </a:r>
          </a:p>
          <a:p>
            <a:r>
              <a:rPr lang="en-CA" b="1">
                <a:latin typeface="Aptos"/>
              </a:rPr>
              <a:t>JAV151H1 F </a:t>
            </a:r>
            <a:r>
              <a:rPr lang="en-CA">
                <a:latin typeface="Aptos"/>
              </a:rPr>
              <a:t>History of Architecture, Landscape, Urbanism, and Art I </a:t>
            </a:r>
          </a:p>
          <a:p>
            <a:endParaRPr lang="en-CA">
              <a:latin typeface="Aptos"/>
            </a:endParaRPr>
          </a:p>
          <a:p>
            <a:r>
              <a:rPr lang="en-CA" b="1">
                <a:latin typeface="Aptos"/>
              </a:rPr>
              <a:t>JAV101H1 S </a:t>
            </a:r>
            <a:r>
              <a:rPr lang="en-CA">
                <a:latin typeface="Aptos"/>
              </a:rPr>
              <a:t>Design Studio I</a:t>
            </a:r>
          </a:p>
          <a:p>
            <a:r>
              <a:rPr lang="en-CA" b="1">
                <a:latin typeface="Aptos"/>
              </a:rPr>
              <a:t>JAV152H1 S </a:t>
            </a:r>
            <a:r>
              <a:rPr lang="en-CA">
                <a:latin typeface="Aptos"/>
              </a:rPr>
              <a:t>History of Architecture, Landscape, Urbanism, and Art II </a:t>
            </a:r>
          </a:p>
          <a:p>
            <a:br>
              <a:rPr lang="en-CA">
                <a:latin typeface="Aptos"/>
              </a:rPr>
            </a:br>
            <a:r>
              <a:rPr lang="en-CA" b="1">
                <a:latin typeface="Aptos"/>
              </a:rPr>
              <a:t>FAH102H1</a:t>
            </a:r>
            <a:r>
              <a:rPr lang="en-CA">
                <a:latin typeface="Aptos"/>
              </a:rPr>
              <a:t>* </a:t>
            </a:r>
            <a:r>
              <a:rPr lang="en-CA" i="1">
                <a:latin typeface="Aptos"/>
              </a:rPr>
              <a:t>This course is offered through the Faculty of Arts &amp; Science.</a:t>
            </a:r>
          </a:p>
          <a:p>
            <a:br>
              <a:rPr lang="en-CA" i="1">
                <a:latin typeface="Aptos"/>
              </a:rPr>
            </a:br>
            <a:r>
              <a:rPr lang="en-CA">
                <a:latin typeface="Aptos"/>
              </a:rPr>
              <a:t>Note: It is also highly recommended that Visual Studies students enrol in ARC100H1 </a:t>
            </a:r>
          </a:p>
          <a:p>
            <a:endParaRPr lang="en-US" sz="1400" spc="-15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Course Selection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33AA820E-B6C0-D24B-9C62-B595AF018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1305" y="687104"/>
            <a:ext cx="831937" cy="7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3"/>
    </mc:Choice>
    <mc:Fallback xmlns="">
      <p:transition spd="slow" advTm="5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74430" y="1712110"/>
            <a:ext cx="7442202" cy="49244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CA" b="1">
                <a:latin typeface="Aptos"/>
              </a:rPr>
              <a:t>What electives should I  take in my first year?</a:t>
            </a:r>
          </a:p>
          <a:p>
            <a:endParaRPr lang="en-CA" b="1">
              <a:latin typeface="Aptos"/>
            </a:endParaRPr>
          </a:p>
          <a:p>
            <a:r>
              <a:rPr lang="en-CA">
                <a:latin typeface="Aptos"/>
              </a:rPr>
              <a:t>You can choose courses at Daniels or courses in over 300 programs of study in the Faculty of Arts and Science. </a:t>
            </a:r>
          </a:p>
          <a:p>
            <a:endParaRPr lang="en-CA">
              <a:latin typeface="Aptos"/>
            </a:endParaRPr>
          </a:p>
          <a:p>
            <a:r>
              <a:rPr lang="en-US">
                <a:latin typeface="Aptos"/>
                <a:hlinkClick r:id="rId5"/>
              </a:rPr>
              <a:t>Alphabetical Program List - Sidney Smith Commons (utoronto.ca)</a:t>
            </a:r>
            <a:endParaRPr lang="en-CA">
              <a:latin typeface="Aptos"/>
            </a:endParaRPr>
          </a:p>
          <a:p>
            <a:endParaRPr lang="en-CA">
              <a:latin typeface="Aptos"/>
            </a:endParaRPr>
          </a:p>
          <a:p>
            <a:r>
              <a:rPr lang="en-CA">
                <a:latin typeface="Aptos"/>
              </a:rPr>
              <a:t>Things to Consider: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latin typeface="Aptos"/>
              </a:rPr>
              <a:t>Your interests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latin typeface="Aptos"/>
              </a:rPr>
              <a:t>Space and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latin typeface="Aptos"/>
              </a:rPr>
              <a:t>Your schedule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latin typeface="Aptos"/>
              </a:rPr>
              <a:t>Pre-requisites </a:t>
            </a:r>
          </a:p>
          <a:p>
            <a:endParaRPr lang="en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/>
          </a:p>
          <a:p>
            <a:endParaRPr lang="en-CA"/>
          </a:p>
          <a:p>
            <a:endParaRPr lang="en-CA"/>
          </a:p>
          <a:p>
            <a:endParaRPr lang="en-CA"/>
          </a:p>
          <a:p>
            <a:endParaRPr lang="en-US" sz="1400" spc="-15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/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Course Selection: Electives </a:t>
            </a:r>
            <a:endParaRPr sz="360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B36FF77-A243-A545-B6AE-C1DA6B4BD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5388" y="703479"/>
            <a:ext cx="775844" cy="7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9"/>
    </mc:Choice>
    <mc:Fallback xmlns="">
      <p:transition spd="slow" advTm="5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2407" y="2103922"/>
            <a:ext cx="7021135" cy="2239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5400" b="1">
                <a:latin typeface="Aptos"/>
                <a:cs typeface="Lettera Text Std"/>
              </a:rPr>
              <a:t>JAV151H1F</a:t>
            </a:r>
          </a:p>
          <a:p>
            <a:pPr marL="12700" marR="5080">
              <a:lnSpc>
                <a:spcPct val="107200"/>
              </a:lnSpc>
            </a:pPr>
            <a:r>
              <a:rPr lang="en-US" sz="5400" b="1">
                <a:latin typeface="Aptos"/>
                <a:cs typeface="Lettera Text Std"/>
              </a:rPr>
              <a:t>JAV </a:t>
            </a:r>
            <a:r>
              <a:rPr lang="en-US" sz="5400" b="1">
                <a:solidFill>
                  <a:srgbClr val="C00000"/>
                </a:solidFill>
                <a:latin typeface="Aptos"/>
                <a:cs typeface="Lettera Text Std"/>
              </a:rPr>
              <a:t>151</a:t>
            </a:r>
            <a:r>
              <a:rPr lang="en-US" sz="5400" b="1">
                <a:latin typeface="Aptos"/>
                <a:cs typeface="Lettera Text Std"/>
              </a:rPr>
              <a:t> H </a:t>
            </a:r>
            <a:r>
              <a:rPr lang="en-US" sz="5400" b="1">
                <a:solidFill>
                  <a:srgbClr val="C00000"/>
                </a:solidFill>
                <a:latin typeface="Aptos"/>
                <a:cs typeface="Lettera Text Std"/>
              </a:rPr>
              <a:t>1</a:t>
            </a:r>
            <a:r>
              <a:rPr lang="en-US" sz="5400" b="1">
                <a:latin typeface="Aptos"/>
                <a:cs typeface="Lettera Text Std"/>
              </a:rPr>
              <a:t> F</a:t>
            </a:r>
          </a:p>
          <a:p>
            <a:pPr marL="12700" marR="5080">
              <a:lnSpc>
                <a:spcPct val="107200"/>
              </a:lnSpc>
            </a:pPr>
            <a:r>
              <a:rPr lang="en-US" sz="1400" b="1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 </a:t>
            </a:r>
            <a:r>
              <a:rPr lang="en-US" sz="1400" b="1">
                <a:solidFill>
                  <a:srgbClr val="231F20"/>
                </a:solidFill>
                <a:latin typeface="Lettera Text Std"/>
                <a:cs typeface="Lettera Text Std"/>
              </a:rPr>
              <a:t> </a:t>
            </a:r>
          </a:p>
          <a:p>
            <a:pPr marL="12700" marR="5080">
              <a:lnSpc>
                <a:spcPct val="107200"/>
              </a:lnSpc>
            </a:pPr>
            <a:endParaRPr lang="en-US" sz="1400" b="1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2407" y="4034369"/>
            <a:ext cx="6298690" cy="24518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>
                <a:latin typeface="Aptos"/>
                <a:cs typeface="Arial"/>
              </a:rPr>
              <a:t>Course codes are divided into a series of parts.</a:t>
            </a:r>
          </a:p>
          <a:p>
            <a:pPr marL="12700" marR="5080">
              <a:lnSpc>
                <a:spcPct val="107200"/>
              </a:lnSpc>
            </a:pPr>
            <a:endParaRPr lang="en-US" sz="160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You will be automatically enrolled in your core required courses in first year. </a:t>
            </a:r>
            <a:r>
              <a:rPr lang="en-US" sz="1600" b="1">
                <a:solidFill>
                  <a:srgbClr val="C00000"/>
                </a:solidFill>
                <a:latin typeface="Aptos"/>
                <a:cs typeface="Arial"/>
              </a:rPr>
              <a:t>You will need to enroll yourselves in your electives.</a:t>
            </a:r>
            <a:r>
              <a:rPr lang="en-US" sz="1600">
                <a:solidFill>
                  <a:srgbClr val="231F20"/>
                </a:solidFill>
                <a:latin typeface="Aptos"/>
                <a:cs typeface="Arial"/>
              </a:rPr>
              <a:t> </a:t>
            </a:r>
            <a:endParaRPr lang="en-US" sz="160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sz="160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>
                <a:latin typeface="Aptos"/>
                <a:cs typeface="Arial"/>
              </a:rPr>
              <a:t>It is important that you look at the Timetable not only to ensure your class schedule is without any course conflicts, but also to ensure that you are eligible to </a:t>
            </a:r>
            <a:r>
              <a:rPr lang="en-US" sz="1600" err="1">
                <a:latin typeface="Aptos"/>
                <a:cs typeface="Arial"/>
              </a:rPr>
              <a:t>enrol</a:t>
            </a:r>
            <a:r>
              <a:rPr lang="en-US" sz="1600">
                <a:latin typeface="Aptos"/>
                <a:cs typeface="Arial"/>
              </a:rPr>
              <a:t> in those courses. Look for the enrolment indicators on the Timetable.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12407" y="784648"/>
            <a:ext cx="8048870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Reading Course Codes, the Calendar and the Timetable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80BFA0-FD88-A4E2-C929-E40DD82FB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6159" y="729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1"/>
    </mc:Choice>
    <mc:Fallback xmlns=""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19413"/>
            <a:ext cx="7998803" cy="265713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You will select your courses online </a:t>
            </a:r>
            <a:r>
              <a:rPr lang="en-US" b="1" spc="-25" dirty="0">
                <a:solidFill>
                  <a:srgbClr val="C00000"/>
                </a:solidFill>
                <a:latin typeface="Aptos"/>
                <a:cs typeface="Lettera Text Std"/>
              </a:rPr>
              <a:t>using the student online service, ACORN</a:t>
            </a: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 You will need your </a:t>
            </a:r>
            <a:r>
              <a:rPr lang="en-US" dirty="0" err="1">
                <a:solidFill>
                  <a:srgbClr val="231F20"/>
                </a:solidFill>
                <a:latin typeface="Aptos"/>
                <a:cs typeface="Lettera Text Std"/>
              </a:rPr>
              <a:t>JOINid</a:t>
            </a: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/</a:t>
            </a:r>
            <a:r>
              <a:rPr lang="en-US" dirty="0" err="1">
                <a:solidFill>
                  <a:srgbClr val="231F20"/>
                </a:solidFill>
                <a:latin typeface="Aptos"/>
                <a:cs typeface="Lettera Text Std"/>
              </a:rPr>
              <a:t>UTORid</a:t>
            </a: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 and password to log in. 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Aptos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All students will be informed of their enrolment start time on </a:t>
            </a:r>
            <a:r>
              <a:rPr lang="en-US" b="1" dirty="0">
                <a:solidFill>
                  <a:srgbClr val="C00000"/>
                </a:solidFill>
                <a:latin typeface="Aptos"/>
                <a:ea typeface="+mn-lt"/>
                <a:cs typeface="+mn-lt"/>
              </a:rPr>
              <a:t>July 3rd</a:t>
            </a:r>
            <a:r>
              <a:rPr lang="en-US" dirty="0">
                <a:solidFill>
                  <a:srgbClr val="231F20"/>
                </a:solidFill>
                <a:latin typeface="Aptos"/>
                <a:ea typeface="+mn-lt"/>
                <a:cs typeface="+mn-lt"/>
              </a:rPr>
              <a:t>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via</a:t>
            </a:r>
            <a:r>
              <a:rPr lang="en-US" dirty="0">
                <a:ea typeface="+mn-lt"/>
                <a:cs typeface="+mn-lt"/>
              </a:rPr>
              <a:t> ACORN </a:t>
            </a:r>
            <a:endParaRPr lang="en-US" dirty="0">
              <a:solidFill>
                <a:srgbClr val="231F20"/>
              </a:solidFill>
              <a:latin typeface="Aptos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Aptos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First-year course enrolment begins on </a:t>
            </a:r>
            <a:r>
              <a:rPr lang="en-US" b="1" dirty="0">
                <a:solidFill>
                  <a:srgbClr val="C00000"/>
                </a:solidFill>
                <a:latin typeface="Aptos"/>
                <a:cs typeface="Lettera Text Std"/>
              </a:rPr>
              <a:t>July 18 </a:t>
            </a:r>
            <a:endParaRPr lang="en-US" b="1" dirty="0">
              <a:solidFill>
                <a:srgbClr val="000000"/>
              </a:solidFill>
              <a:latin typeface="Aptos"/>
              <a:cs typeface="Lettera Text Std"/>
            </a:endParaRPr>
          </a:p>
          <a:p>
            <a:pPr marL="298450" marR="5080" indent="-285750">
              <a:lnSpc>
                <a:spcPct val="107200"/>
              </a:lnSpc>
              <a:buFont typeface="Arial"/>
              <a:buChar char="•"/>
            </a:pPr>
            <a:r>
              <a:rPr lang="en-US" dirty="0">
                <a:latin typeface="Aptos"/>
                <a:cs typeface="Lettera Text Std"/>
              </a:rPr>
              <a:t>You will automatically be enrolled in your required courses </a:t>
            </a:r>
            <a:endParaRPr lang="en-US" b="1" dirty="0">
              <a:solidFill>
                <a:srgbClr val="C00000"/>
              </a:solidFill>
              <a:latin typeface="Aptos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000000"/>
              </a:solidFill>
              <a:latin typeface="Aptos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Transfer students beginning their second year begin course enrolment on</a:t>
            </a:r>
            <a:r>
              <a:rPr lang="en-US" b="1" dirty="0">
                <a:latin typeface="Aptos"/>
                <a:cs typeface="Lettera Text Std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ptos"/>
                <a:cs typeface="Lettera Text Std"/>
              </a:rPr>
              <a:t>July 15</a:t>
            </a:r>
            <a:r>
              <a:rPr lang="en-US" dirty="0">
                <a:solidFill>
                  <a:srgbClr val="231F20"/>
                </a:solidFill>
                <a:latin typeface="Aptos"/>
                <a:cs typeface="Lettera Text Std"/>
              </a:rPr>
              <a:t> </a:t>
            </a:r>
            <a:endParaRPr lang="en-US" b="1" dirty="0">
              <a:solidFill>
                <a:srgbClr val="C00000"/>
              </a:solidFill>
              <a:latin typeface="Aptos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How do I </a:t>
            </a:r>
            <a:r>
              <a:rPr lang="en-US" sz="3600" b="1" err="1">
                <a:solidFill>
                  <a:srgbClr val="231F20"/>
                </a:solidFill>
                <a:latin typeface="Aptos"/>
                <a:cs typeface="Arial"/>
              </a:rPr>
              <a:t>enrol</a:t>
            </a: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 in my courses?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" name="Picture 1" descr="U of T ACORN (@uoftacorn) / X">
            <a:extLst>
              <a:ext uri="{FF2B5EF4-FFF2-40B4-BE49-F238E27FC236}">
                <a16:creationId xmlns:a16="http://schemas.microsoft.com/office/drawing/2014/main" id="{681D9B54-1050-C30C-9DFC-100DE238E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91" y="4323735"/>
            <a:ext cx="2094271" cy="2106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DA9AC0-E449-4F7A-4D35-9A9489ADA4FC}"/>
              </a:ext>
            </a:extLst>
          </p:cNvPr>
          <p:cNvSpPr txBox="1"/>
          <p:nvPr/>
        </p:nvSpPr>
        <p:spPr>
          <a:xfrm>
            <a:off x="700548" y="647699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ptos"/>
                <a:ea typeface="Calibri"/>
                <a:cs typeface="Calibri"/>
              </a:rPr>
              <a:t>ACORN Logo</a:t>
            </a: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Slide 16">
            <a:hlinkClick r:id="" action="ppaction://media"/>
            <a:extLst>
              <a:ext uri="{FF2B5EF4-FFF2-40B4-BE49-F238E27FC236}">
                <a16:creationId xmlns:a16="http://schemas.microsoft.com/office/drawing/2014/main" id="{475652F2-5BB9-735E-3AF9-C3C0C33E6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0405" y="620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8"/>
    </mc:Choice>
    <mc:Fallback xmlns="">
      <p:transition spd="slow" advTm="2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432881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endParaRPr lang="en-CA">
              <a:latin typeface="Aptos"/>
            </a:endParaRPr>
          </a:p>
          <a:p>
            <a:pPr marL="342900" lvl="0" indent="-342900">
              <a:buAutoNum type="arabicPeriod"/>
            </a:pPr>
            <a:r>
              <a:rPr lang="en-CA" dirty="0">
                <a:latin typeface="Aptos"/>
              </a:rPr>
              <a:t>Start Time</a:t>
            </a:r>
          </a:p>
          <a:p>
            <a:pPr marL="342900" indent="-342900">
              <a:buAutoNum type="arabicPeriod"/>
            </a:pPr>
            <a:r>
              <a:rPr lang="en-CA" dirty="0">
                <a:latin typeface="Aptos"/>
              </a:rPr>
              <a:t>Program Course Requirements </a:t>
            </a:r>
          </a:p>
          <a:p>
            <a:pPr marL="342900" lvl="0" indent="-342900">
              <a:buAutoNum type="arabicPeriod"/>
            </a:pPr>
            <a:r>
              <a:rPr lang="en-CA" dirty="0">
                <a:latin typeface="Aptos"/>
              </a:rPr>
              <a:t>Find an Elective </a:t>
            </a:r>
          </a:p>
          <a:p>
            <a:pPr marL="342900" lvl="0" indent="-342900">
              <a:buAutoNum type="arabicPeriod"/>
            </a:pPr>
            <a:r>
              <a:rPr lang="en-CA" dirty="0">
                <a:latin typeface="Aptos"/>
              </a:rPr>
              <a:t>ACORN Enrollment Cart</a:t>
            </a:r>
          </a:p>
          <a:p>
            <a:pPr marL="342900" indent="-342900">
              <a:buAutoNum type="arabicPeriod"/>
            </a:pPr>
            <a:r>
              <a:rPr lang="en-CA" dirty="0">
                <a:latin typeface="Aptos"/>
              </a:rPr>
              <a:t>ACORN – enrol! </a:t>
            </a:r>
          </a:p>
          <a:p>
            <a:pPr lvl="0"/>
            <a:endParaRPr lang="en-CA"/>
          </a:p>
          <a:p>
            <a:pPr lvl="0"/>
            <a:endParaRPr lang="en-CA"/>
          </a:p>
          <a:p>
            <a:pPr lvl="0"/>
            <a:endParaRPr lang="en-CA"/>
          </a:p>
          <a:p>
            <a:pPr lvl="0"/>
            <a:endParaRPr lang="en-CA">
              <a:latin typeface="Aptos"/>
            </a:endParaRPr>
          </a:p>
          <a:p>
            <a:r>
              <a:rPr lang="en-CA" b="1" dirty="0">
                <a:solidFill>
                  <a:srgbClr val="C00000"/>
                </a:solidFill>
                <a:latin typeface="Aptos"/>
              </a:rPr>
              <a:t>Remember! </a:t>
            </a:r>
          </a:p>
          <a:p>
            <a:pPr lvl="0"/>
            <a:r>
              <a:rPr lang="en-CA" dirty="0">
                <a:latin typeface="Aptos"/>
              </a:rPr>
              <a:t>Enrollment Indicators/Controls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ptos"/>
              </a:rPr>
              <a:t>Priority Period Course Load: 5.0 Credits</a:t>
            </a:r>
          </a:p>
          <a:p>
            <a:endParaRPr lang="en-CA"/>
          </a:p>
          <a:p>
            <a:pPr marL="12700" marR="5080">
              <a:lnSpc>
                <a:spcPct val="107200"/>
              </a:lnSpc>
            </a:pPr>
            <a:endParaRPr lang="en-US" sz="1400" b="1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Enrolling: Step-by-Step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46FC54C-5074-F94B-947A-D18B89FE5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7758" t="48406"/>
          <a:stretch/>
        </p:blipFill>
        <p:spPr>
          <a:xfrm>
            <a:off x="4370832" y="1762645"/>
            <a:ext cx="4058694" cy="26722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2514B-47EB-DA6E-BF06-F64BCF263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642" y="869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9"/>
    </mc:Choice>
    <mc:Fallback xmlns="">
      <p:transition spd="slow" advTm="9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34144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General fee information can be found on the </a:t>
            </a:r>
            <a:r>
              <a:rPr lang="en-US" dirty="0">
                <a:solidFill>
                  <a:srgbClr val="231F20"/>
                </a:solidFill>
                <a:latin typeface="Aptos"/>
                <a:cs typeface="Arial"/>
                <a:hlinkClick r:id="rId5"/>
              </a:rPr>
              <a:t>Student Accounts website</a:t>
            </a:r>
            <a:endParaRPr lang="en-US" dirty="0">
              <a:solidFill>
                <a:srgbClr val="231F20"/>
              </a:solidFill>
              <a:latin typeface="Aptos"/>
              <a:cs typeface="Arial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Your minimum required payment is indicated on your financial invoice, which is posted on ACORN</a:t>
            </a:r>
          </a:p>
          <a:p>
            <a:pPr marL="12700" marR="5080">
              <a:lnSpc>
                <a:spcPct val="107200"/>
              </a:lnSpc>
            </a:pPr>
            <a:r>
              <a:rPr lang="en-US" dirty="0">
                <a:latin typeface="Aptos"/>
              </a:rPr>
              <a:t>          </a:t>
            </a: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View the pre-recorded presentation on Fees and Finances, available this week </a:t>
            </a:r>
            <a:endParaRPr lang="en-US" dirty="0">
              <a:latin typeface="Aptos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latin typeface="Aptos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latin typeface="Aptos"/>
              </a:rPr>
              <a:t>Join us during the live Q&amp;A sessions on Zoom to get your questions answered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Fees and Finances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B129E6-BBBC-67C1-E565-9BAC6A165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8392" y="869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DC52-324C-964C-8CC5-C70AF8427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0657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Aptos"/>
            </a:endParaRPr>
          </a:p>
          <a:p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52A5555-2478-2140-A46A-3797029E5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750908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Student Supports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8C241-F586-2742-9EAF-DF655EF27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8" name="19">
            <a:hlinkClick r:id="" action="ppaction://media"/>
            <a:extLst>
              <a:ext uri="{FF2B5EF4-FFF2-40B4-BE49-F238E27FC236}">
                <a16:creationId xmlns:a16="http://schemas.microsoft.com/office/drawing/2014/main" id="{8CB2D9EA-DD29-BA4D-A594-925250C50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7139" y="637923"/>
            <a:ext cx="716422" cy="716422"/>
          </a:xfrm>
          <a:prstGeom prst="rect">
            <a:avLst/>
          </a:prstGeom>
        </p:spPr>
      </p:pic>
      <p:pic>
        <p:nvPicPr>
          <p:cNvPr id="2" name="Picture 4" descr="A picture containing person, ceiling, indoor, watching&#10;&#10;Description automatically generated">
            <a:extLst>
              <a:ext uri="{FF2B5EF4-FFF2-40B4-BE49-F238E27FC236}">
                <a16:creationId xmlns:a16="http://schemas.microsoft.com/office/drawing/2014/main" id="{9C5F7C7E-0522-CF00-315B-4D89F7C35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994" y="2208167"/>
            <a:ext cx="4636994" cy="31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8"/>
    </mc:Choice>
    <mc:Fallback xmlns="">
      <p:transition spd="slow"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85739"/>
            <a:ext cx="8255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>
                <a:solidFill>
                  <a:srgbClr val="231F20"/>
                </a:solidFill>
                <a:latin typeface="Aptos"/>
                <a:cs typeface="Arial"/>
              </a:rPr>
              <a:t>Welcome to Daniels!</a:t>
            </a:r>
            <a:endParaRPr sz="4000" b="1">
              <a:latin typeface="Aptos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784" y="1620058"/>
            <a:ext cx="3412276" cy="492570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2500" dirty="0">
                <a:solidFill>
                  <a:srgbClr val="231F20"/>
                </a:solidFill>
                <a:latin typeface="Aptos"/>
                <a:cs typeface="Arial"/>
              </a:rPr>
              <a:t>Let’s get ready for your </a:t>
            </a:r>
            <a:r>
              <a:rPr lang="en-US" sz="2500" b="1" dirty="0">
                <a:solidFill>
                  <a:srgbClr val="C00000"/>
                </a:solidFill>
                <a:latin typeface="Aptos"/>
                <a:cs typeface="Arial"/>
              </a:rPr>
              <a:t>first year</a:t>
            </a:r>
            <a:r>
              <a:rPr lang="en-US" sz="2500" dirty="0">
                <a:solidFill>
                  <a:srgbClr val="C00000"/>
                </a:solidFill>
                <a:latin typeface="Aptos"/>
                <a:cs typeface="Arial"/>
              </a:rPr>
              <a:t> </a:t>
            </a:r>
            <a:r>
              <a:rPr lang="en-US" sz="2500" dirty="0">
                <a:solidFill>
                  <a:srgbClr val="231F20"/>
                </a:solidFill>
                <a:latin typeface="Aptos"/>
                <a:cs typeface="Arial"/>
              </a:rPr>
              <a:t>at the John H. Daniels Faculty of Architecture, Landscape, and Design!</a:t>
            </a:r>
          </a:p>
          <a:p>
            <a:pPr marL="12700" marR="5080">
              <a:lnSpc>
                <a:spcPct val="107200"/>
              </a:lnSpc>
            </a:pPr>
            <a:endParaRPr lang="en-US" sz="2500" dirty="0">
              <a:solidFill>
                <a:srgbClr val="231F20"/>
              </a:solidFill>
              <a:latin typeface="Aptos"/>
              <a:cs typeface="Arial"/>
            </a:endParaRPr>
          </a:p>
          <a:p>
            <a:pPr marL="12700" marR="5080">
              <a:lnSpc>
                <a:spcPct val="107200"/>
              </a:lnSpc>
            </a:pPr>
            <a:r>
              <a:rPr lang="en-US" sz="2500" dirty="0">
                <a:solidFill>
                  <a:srgbClr val="231F20"/>
                </a:solidFill>
                <a:latin typeface="Aptos"/>
                <a:cs typeface="Arial"/>
              </a:rPr>
              <a:t>The Office of the Registrar and Student Services (ORSS) is your first stop for any academic or personal matters.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416D3-FF41-7242-AED1-ABB3BE507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66" b="1981"/>
          <a:stretch/>
        </p:blipFill>
        <p:spPr>
          <a:xfrm>
            <a:off x="4572000" y="1253223"/>
            <a:ext cx="2893448" cy="4170685"/>
          </a:xfrm>
          <a:prstGeom prst="rect">
            <a:avLst/>
          </a:prstGeom>
        </p:spPr>
      </p:pic>
      <p:pic>
        <p:nvPicPr>
          <p:cNvPr id="5" name="Welcome to Daniels ">
            <a:hlinkClick r:id="" action="ppaction://media"/>
            <a:extLst>
              <a:ext uri="{FF2B5EF4-FFF2-40B4-BE49-F238E27FC236}">
                <a16:creationId xmlns:a16="http://schemas.microsoft.com/office/drawing/2014/main" id="{01596DA1-9A88-C088-A573-75D96009A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9900" y="340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6"/>
    </mc:Choice>
    <mc:Fallback xmlns="">
      <p:transition spd="slow" advTm="3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80500"/>
            <a:ext cx="7089042" cy="30469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 b="1" dirty="0">
                <a:solidFill>
                  <a:srgbClr val="C00000"/>
                </a:solidFill>
                <a:latin typeface="Apto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Services </a:t>
            </a:r>
            <a:r>
              <a:rPr lang="en-US" dirty="0">
                <a:latin typeface="Aptos"/>
              </a:rPr>
              <a:t>works with students living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Chronic health conditions, learning disabilities, mental health conditions, mobility or functional disabilities, sensory disabilities, and temporary disabilities &amp; injuries. </a:t>
            </a:r>
          </a:p>
          <a:p>
            <a:pPr lvl="0"/>
            <a:endParaRPr lang="en-US" b="1" dirty="0">
              <a:latin typeface="Aptos"/>
            </a:endParaRPr>
          </a:p>
          <a:p>
            <a:r>
              <a:rPr lang="en-US" b="1" dirty="0">
                <a:solidFill>
                  <a:srgbClr val="C00000"/>
                </a:solidFill>
                <a:latin typeface="Aptos"/>
              </a:rPr>
              <a:t>Supports available to registered students: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Access to academic accommodations &amp;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A network of supportive resources &amp; strategies</a:t>
            </a:r>
          </a:p>
          <a:p>
            <a:pPr lvl="0"/>
            <a:endParaRPr lang="en-US" dirty="0">
              <a:latin typeface="Apto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ptos"/>
              </a:rPr>
              <a:t>Daniels has an On-Location Accessibility Services Advisor</a:t>
            </a:r>
            <a:endParaRPr lang="en-US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532422" y="812729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Accessibility Services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B7082D-6A1F-51BA-2EE2-ADAFE255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8392" y="757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9"/>
    </mc:Choice>
    <mc:Fallback xmlns="">
      <p:transition spd="slow" advTm="3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CE35-2E51-844E-9DC8-57FB2B25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Aptos"/>
                <a:cs typeface="Arial"/>
              </a:rPr>
              <a:t>International Student Support</a:t>
            </a:r>
            <a:endParaRPr lang="en-US" dirty="0">
              <a:latin typeface="Lettera Text Std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EA8B-03EA-584F-A57B-A1700856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432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ptos"/>
              </a:rPr>
              <a:t> The </a:t>
            </a:r>
            <a:r>
              <a:rPr lang="en-US" sz="1800" b="1" dirty="0">
                <a:solidFill>
                  <a:srgbClr val="C00000"/>
                </a:solidFill>
                <a:latin typeface="Apto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International Experience (CIE) </a:t>
            </a:r>
            <a:r>
              <a:rPr lang="en-US" sz="1800" dirty="0">
                <a:latin typeface="Aptos"/>
              </a:rPr>
              <a:t>provides supports to students on such topics as: </a:t>
            </a:r>
          </a:p>
          <a:p>
            <a:r>
              <a:rPr lang="en-US" sz="1800" dirty="0">
                <a:latin typeface="Aptos"/>
              </a:rPr>
              <a:t>Study or work permits </a:t>
            </a:r>
          </a:p>
          <a:p>
            <a:r>
              <a:rPr lang="en-US" sz="1800" dirty="0">
                <a:latin typeface="Aptos"/>
              </a:rPr>
              <a:t>Finding immigration resources </a:t>
            </a:r>
          </a:p>
          <a:p>
            <a:r>
              <a:rPr lang="en-US" sz="1800" dirty="0">
                <a:latin typeface="Aptos"/>
              </a:rPr>
              <a:t>Cultural challenges, relieving homesickness </a:t>
            </a:r>
          </a:p>
          <a:p>
            <a:r>
              <a:rPr lang="en-US" sz="1800" dirty="0">
                <a:latin typeface="Aptos"/>
              </a:rPr>
              <a:t>Navigating the Canadian health care system  </a:t>
            </a:r>
          </a:p>
          <a:p>
            <a:r>
              <a:rPr lang="en-US" sz="1800" dirty="0">
                <a:latin typeface="Aptos"/>
              </a:rPr>
              <a:t>Understanding income taxes </a:t>
            </a:r>
          </a:p>
          <a:p>
            <a:r>
              <a:rPr lang="en-US" sz="1800" dirty="0">
                <a:latin typeface="Aptos"/>
              </a:rPr>
              <a:t>Academic expectations and adjustments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F15F3-8379-FE43-993E-0A2859BDA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17" y="4494044"/>
            <a:ext cx="1409700" cy="2105025"/>
          </a:xfrm>
          <a:prstGeom prst="rect">
            <a:avLst/>
          </a:prstGeom>
        </p:spPr>
      </p:pic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E97BD7EA-E563-5D4C-BF4C-A5BF4F235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1499" y="691656"/>
            <a:ext cx="672501" cy="67250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21C1BD26-7DCE-6AA6-A190-BECAF4354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905" y="4818114"/>
            <a:ext cx="26289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1"/>
    </mc:Choice>
    <mc:Fallback xmlns="">
      <p:transition spd="slow" advTm="5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552" y="846549"/>
            <a:ext cx="7609840" cy="3884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200">
                <a:solidFill>
                  <a:srgbClr val="C00000"/>
                </a:solidFill>
                <a:latin typeface="Aptos"/>
                <a:cs typeface="Arial"/>
              </a:rPr>
              <a:t>Your student experience is about more than your academic experience.</a:t>
            </a:r>
            <a:r>
              <a:rPr lang="en-US" sz="7200">
                <a:solidFill>
                  <a:srgbClr val="D2232A"/>
                </a:solidFill>
                <a:latin typeface="Aptos"/>
                <a:cs typeface="Arial"/>
              </a:rPr>
              <a:t> </a:t>
            </a:r>
            <a:endParaRPr sz="720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CCC1F5BD-4FC6-924E-84DD-D2D7F265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6282" y="734403"/>
            <a:ext cx="576960" cy="5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8"/>
    </mc:Choice>
    <mc:Fallback xmlns="">
      <p:transition spd="slow" advTm="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701099"/>
            <a:ext cx="4936392" cy="46812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Before you arrive, take the time to think about what else you would like to experience or become involved with while at Daniels.</a:t>
            </a:r>
            <a:endParaRPr lang="en-US" sz="1600" dirty="0">
              <a:latin typeface="Aptos"/>
              <a:cs typeface="Arial"/>
            </a:endParaRPr>
          </a:p>
          <a:p>
            <a:pPr>
              <a:spcBef>
                <a:spcPts val="55"/>
              </a:spcBef>
            </a:pPr>
            <a:endParaRPr lang="en-US" sz="1200" dirty="0">
              <a:latin typeface="Aptos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Daniels Orientation 2024:  Registration will begin soon! </a:t>
            </a: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Daniels Mentorship Program: Registration Opens (late-summer) </a:t>
            </a: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Architecture and Visual Studies Student Union (AVSSU)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Café 059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University of Toronto Student Union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Over 300+ student clubs and organizations!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Get Involved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32" y="2095247"/>
            <a:ext cx="2274938" cy="15168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53" y="4000500"/>
            <a:ext cx="2277717" cy="151847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93F90F-2E94-72EC-6F8F-C6A2C656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8392" y="869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3"/>
    </mc:Choice>
    <mc:Fallback xmlns="">
      <p:transition spd="slow" advTm="8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/>
          <p:cNvSpPr txBox="1"/>
          <p:nvPr/>
        </p:nvSpPr>
        <p:spPr>
          <a:xfrm>
            <a:off x="1085600" y="605195"/>
            <a:ext cx="5565531" cy="830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1115" marR="5080" indent="-19050"/>
            <a:r>
              <a:rPr lang="en-CA" sz="5400" b="1">
                <a:solidFill>
                  <a:srgbClr val="C00000"/>
                </a:solidFill>
                <a:latin typeface="Lettera Text Std"/>
                <a:cs typeface="Arial"/>
              </a:rPr>
              <a:t>Questions?</a:t>
            </a:r>
            <a:endParaRPr lang="en-CA" sz="4000" b="1">
              <a:solidFill>
                <a:srgbClr val="C00000"/>
              </a:solidFill>
              <a:latin typeface="Lettera Text Std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C046E-75B6-9E43-9242-E2DBE38776C2}"/>
              </a:ext>
            </a:extLst>
          </p:cNvPr>
          <p:cNvSpPr txBox="1"/>
          <p:nvPr/>
        </p:nvSpPr>
        <p:spPr>
          <a:xfrm>
            <a:off x="1086989" y="2002075"/>
            <a:ext cx="7059017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ptos"/>
              </a:rPr>
              <a:t>Please join our upcoming live Academic Orientation events to learn more about your upcoming year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Details are available</a:t>
            </a:r>
            <a:r>
              <a:rPr lang="en-US" dirty="0">
                <a:latin typeface="Aptos"/>
                <a:hlinkClick r:id="rId5"/>
              </a:rPr>
              <a:t> here </a:t>
            </a:r>
            <a:endParaRPr lang="en-US" dirty="0">
              <a:latin typeface="Aptos"/>
            </a:endParaRP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Email us at the Office of the Registrar and Student Services:  </a:t>
            </a:r>
            <a:r>
              <a:rPr lang="en-US" dirty="0">
                <a:latin typeface="Aptos"/>
                <a:hlinkClick r:id="rId6"/>
              </a:rPr>
              <a:t>registrar@daniels.utoronto.ca</a:t>
            </a:r>
            <a:endParaRPr lang="en-US" dirty="0">
              <a:latin typeface="Aptos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63768-FE9A-CEB2-3282-D96C5E47AC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36" y="4864397"/>
            <a:ext cx="1267349" cy="1870564"/>
          </a:xfrm>
          <a:prstGeom prst="rect">
            <a:avLst/>
          </a:prstGeom>
        </p:spPr>
      </p:pic>
      <p:pic>
        <p:nvPicPr>
          <p:cNvPr id="2" name="Slide 24">
            <a:hlinkClick r:id="" action="ppaction://media"/>
            <a:extLst>
              <a:ext uri="{FF2B5EF4-FFF2-40B4-BE49-F238E27FC236}">
                <a16:creationId xmlns:a16="http://schemas.microsoft.com/office/drawing/2014/main" id="{A25EA464-18F1-423B-9864-60ACFD15E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1206" y="826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8"/>
    </mc:Choice>
    <mc:Fallback xmlns="">
      <p:transition spd="slow" advTm="2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Aptos"/>
                <a:cs typeface="Arial"/>
              </a:rPr>
              <a:t>The Basics</a:t>
            </a:r>
            <a:endParaRPr sz="3600" dirty="0">
              <a:latin typeface="Aptos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3" y="1479323"/>
            <a:ext cx="7923088" cy="4732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You are a now a Daniels student pursuing an Honours Bachelor of Arts. </a:t>
            </a:r>
            <a:endParaRPr lang="en-US" sz="20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As a Daniels student you will:</a:t>
            </a:r>
          </a:p>
          <a:p>
            <a:pPr marL="12700" marR="5080">
              <a:lnSpc>
                <a:spcPct val="107200"/>
              </a:lnSpc>
            </a:pPr>
            <a:endParaRPr lang="en-US" sz="20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07200"/>
              </a:lnSpc>
              <a:buFont typeface="Arial"/>
              <a:buChar char="•"/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have an amazing team of faculty, staff, and peers ready to support, help, and guide you as you navigate your transition to university</a:t>
            </a:r>
          </a:p>
          <a:p>
            <a:pPr marL="12700" marR="5080">
              <a:lnSpc>
                <a:spcPct val="107200"/>
              </a:lnSpc>
            </a:pPr>
            <a:endParaRPr lang="en-US" sz="20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07200"/>
              </a:lnSpc>
              <a:buFont typeface="Arial"/>
              <a:buChar char="•"/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enjoy partnerships with the Faculty of Arts &amp; Science and have access to over 300+ programs of study!</a:t>
            </a:r>
          </a:p>
          <a:p>
            <a:pPr marL="298450" marR="5080" indent="-285750">
              <a:lnSpc>
                <a:spcPct val="107200"/>
              </a:lnSpc>
              <a:buFont typeface="Arial"/>
              <a:buChar char="•"/>
            </a:pPr>
            <a:endParaRPr lang="en-US" sz="20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07200"/>
              </a:lnSpc>
              <a:buFont typeface="Arial"/>
              <a:buChar char="•"/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occupy three Daniels buildings on the St. George campus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Daniels Faculty at 1 </a:t>
            </a:r>
            <a:r>
              <a:rPr lang="en-US" sz="2000" dirty="0" err="1">
                <a:solidFill>
                  <a:srgbClr val="231F20"/>
                </a:solidFill>
                <a:latin typeface="Aptos"/>
                <a:cs typeface="Arial"/>
              </a:rPr>
              <a:t>Spadina</a:t>
            </a: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 Crescent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North and South Borden Buildings at 563 and 487 </a:t>
            </a:r>
            <a:r>
              <a:rPr lang="en-US" sz="2000" dirty="0" err="1">
                <a:solidFill>
                  <a:srgbClr val="231F20"/>
                </a:solidFill>
                <a:latin typeface="Aptos"/>
                <a:cs typeface="Arial"/>
              </a:rPr>
              <a:t>Spadina</a:t>
            </a:r>
            <a:r>
              <a:rPr lang="en-US" sz="2000" dirty="0">
                <a:solidFill>
                  <a:srgbClr val="231F20"/>
                </a:solidFill>
                <a:latin typeface="Aptos"/>
                <a:cs typeface="Arial"/>
              </a:rPr>
              <a:t> Crescent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Aptos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EA47A4BF-C087-7048-82E2-CE774780A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890" y="766260"/>
            <a:ext cx="713063" cy="7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4"/>
    </mc:Choice>
    <mc:Fallback xmlns=""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17D836C-078D-CE40-8AD5-96606580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87" y="1667435"/>
            <a:ext cx="8626818" cy="4305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15721-0BDE-4942-A179-090277275D9D}"/>
              </a:ext>
            </a:extLst>
          </p:cNvPr>
          <p:cNvSpPr/>
          <p:nvPr/>
        </p:nvSpPr>
        <p:spPr>
          <a:xfrm>
            <a:off x="389893" y="684014"/>
            <a:ext cx="568817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700"/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1 </a:t>
            </a:r>
            <a:r>
              <a:rPr lang="en-US" sz="3600" b="1" err="1">
                <a:solidFill>
                  <a:srgbClr val="231F20"/>
                </a:solidFill>
                <a:latin typeface="Aptos"/>
                <a:cs typeface="Arial"/>
              </a:rPr>
              <a:t>Spadina</a:t>
            </a: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 Crescent </a:t>
            </a:r>
            <a:r>
              <a:rPr lang="en-US" sz="3600" b="1">
                <a:solidFill>
                  <a:srgbClr val="231F20"/>
                </a:solidFill>
                <a:latin typeface="Lettera Text Std"/>
                <a:cs typeface="Arial"/>
              </a:rPr>
              <a:t>  </a:t>
            </a:r>
            <a:endParaRPr lang="en-US" sz="360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6164" y="1806606"/>
            <a:ext cx="6927378" cy="28683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/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The </a:t>
            </a:r>
            <a:r>
              <a:rPr lang="en-US" b="1">
                <a:solidFill>
                  <a:srgbClr val="C00000"/>
                </a:solidFill>
                <a:latin typeface="Aptos"/>
                <a:cs typeface="Arial"/>
              </a:rPr>
              <a:t>New Undergraduate Student Handbook 2024-2025</a:t>
            </a:r>
            <a:r>
              <a:rPr lang="en-US">
                <a:solidFill>
                  <a:srgbClr val="FF0000"/>
                </a:solidFill>
                <a:latin typeface="Aptos"/>
                <a:cs typeface="Arial"/>
              </a:rPr>
              <a:t> </a:t>
            </a: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is your guide to getting ready for your first-year at Daniels. To begin you should read the handbook (cover to cover) and complete the following:</a:t>
            </a:r>
          </a:p>
          <a:p>
            <a:pPr marL="12700" marR="5080"/>
            <a:endParaRPr lang="en-US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Get your student ID (</a:t>
            </a:r>
            <a:r>
              <a:rPr lang="en-US" err="1">
                <a:solidFill>
                  <a:srgbClr val="231F20"/>
                </a:solidFill>
                <a:latin typeface="Aptos"/>
                <a:cs typeface="Arial"/>
              </a:rPr>
              <a:t>TCard</a:t>
            </a: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, </a:t>
            </a:r>
            <a:r>
              <a:rPr lang="en-US" err="1">
                <a:solidFill>
                  <a:srgbClr val="231F20"/>
                </a:solidFill>
                <a:latin typeface="Aptos"/>
                <a:cs typeface="Arial"/>
              </a:rPr>
              <a:t>UTORid</a:t>
            </a: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 and </a:t>
            </a:r>
            <a:r>
              <a:rPr lang="en-US" err="1">
                <a:solidFill>
                  <a:srgbClr val="231F20"/>
                </a:solidFill>
                <a:latin typeface="Aptos"/>
                <a:cs typeface="Arial"/>
              </a:rPr>
              <a:t>UTmail</a:t>
            </a: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+ account)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Review the Academic Calendar 2024-25 and Timetable on the Daniels website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Familiarize yourself with all the services and resources available to you</a:t>
            </a:r>
            <a:endParaRPr lang="en-US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Follow us on social media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Getting Started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5" name="Picture 13" descr="cid:6E78FD00-EBD1-4979-8250-466BC4E2198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3" y="5200662"/>
            <a:ext cx="13200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id:C7801399-D9C4-48E1-B85D-5A23C184888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6" y="5200662"/>
            <a:ext cx="29701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id:6D0F626E-E1D7-46D4-AFAE-CFE7AE5859F5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83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id:F3815696-B0EE-44A3-AE38-71652AE4B505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66" y="5200662"/>
            <a:ext cx="242015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id:21BBC879-5CF5-4926-8246-A6A3302B8C8D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79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id:B336C132-DB78-4BD0-BA20-CA12CE01D9F8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5" y="5200662"/>
            <a:ext cx="198012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32423" y="4671082"/>
            <a:ext cx="159287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CA" b="1">
                <a:latin typeface="Aptos"/>
                <a:cs typeface="Arial"/>
              </a:rPr>
              <a:t>@uoftdaniels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7A44C3-2376-7EDE-C9E3-ADCE0AFCA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59544" y="925325"/>
            <a:ext cx="704589" cy="7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7"/>
    </mc:Choice>
    <mc:Fallback xmlns="">
      <p:transition spd="slow" advTm="3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93645"/>
            <a:ext cx="7811477" cy="11746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Architectural Studies begins with an introduction to the fundamentals of the field through design, history, and technology/computation. </a:t>
            </a:r>
            <a:endParaRPr lang="en-US" dirty="0">
              <a:solidFill>
                <a:srgbClr val="00000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This program initiates students into the discipline of architecture, using it as a unique lens through which to pursue a liberal arts education</a:t>
            </a:r>
            <a:endParaRPr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302629"/>
            <a:ext cx="1826759" cy="1217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3302629"/>
            <a:ext cx="1831044" cy="12206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3302629"/>
            <a:ext cx="1877850" cy="1251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4756507"/>
            <a:ext cx="1831044" cy="124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756507"/>
            <a:ext cx="1826759" cy="12178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4756508"/>
            <a:ext cx="1877850" cy="1251900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Architectural Studies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26A51F9D-2D47-314D-B5C4-8F3E1A1BC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642" y="885892"/>
            <a:ext cx="746772" cy="74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8"/>
    </mc:Choice>
    <mc:Fallback xmlns="">
      <p:transition spd="slow" advTm="2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63662"/>
            <a:ext cx="7538915" cy="11723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>
                <a:solidFill>
                  <a:srgbClr val="231F20"/>
                </a:solidFill>
                <a:latin typeface="Aptos"/>
                <a:cs typeface="Arial"/>
              </a:rPr>
              <a:t>Visual Studies is set within a unique environment focusing on the interdisciplinary and conceptual components inherent to contemporary art and curatorial practice, as well as on critical writing, theory, art history, design, and related areas requiring a high degree of visual literacy.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187820"/>
            <a:ext cx="1822885" cy="1216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3187820"/>
            <a:ext cx="1890349" cy="1216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6" y="4586775"/>
            <a:ext cx="1914641" cy="1276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7" y="3187820"/>
            <a:ext cx="1914641" cy="1214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4586776"/>
            <a:ext cx="1890349" cy="1260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588960"/>
            <a:ext cx="1820946" cy="1213964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Visual Studies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F21706F-8556-C34C-BB14-0F56F3C78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7121" y="809263"/>
            <a:ext cx="786121" cy="7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53853"/>
            <a:ext cx="7178431" cy="3638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The Honours Bachelor of Arts degree requirements are found in the </a:t>
            </a:r>
            <a:r>
              <a:rPr lang="en-US" b="1" dirty="0">
                <a:solidFill>
                  <a:srgbClr val="C00000"/>
                </a:solidFill>
                <a:latin typeface="Aptos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 Calendar</a:t>
            </a:r>
            <a:r>
              <a:rPr lang="en-US" dirty="0">
                <a:solidFill>
                  <a:srgbClr val="C00000"/>
                </a:solidFill>
                <a:latin typeface="Aptos"/>
                <a:cs typeface="Arial"/>
              </a:rPr>
              <a:t> </a:t>
            </a: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and the </a:t>
            </a:r>
            <a:r>
              <a:rPr lang="en-US" b="1" dirty="0">
                <a:solidFill>
                  <a:srgbClr val="C00000"/>
                </a:solidFill>
                <a:latin typeface="Aptos"/>
                <a:cs typeface="Arial"/>
              </a:rPr>
              <a:t>New Undergraduate Student Handbook</a:t>
            </a:r>
            <a:endParaRPr lang="en-US" dirty="0">
              <a:solidFill>
                <a:srgbClr val="D2232A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b="1" dirty="0">
                <a:solidFill>
                  <a:srgbClr val="231F20"/>
                </a:solidFill>
                <a:latin typeface="Aptos"/>
                <a:cs typeface="Arial"/>
              </a:rPr>
              <a:t>To graduate a student must complete: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A total of 20.0 Credits 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A minimum of 13.0 Credits at the 200 level, including a minimum of 6.0 Credits at the 300+ level</a:t>
            </a:r>
            <a:endParaRPr lang="en-US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1.85 Cumulative Grade Point Average (CGPA) for Graduation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4.0 Credits satisfying Breadth Requirements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Aptos"/>
                <a:cs typeface="Arial"/>
              </a:rPr>
              <a:t>An appropriate combination of programs of study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87" y="4614367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Degree Requirements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B6A8A382-6E80-1F4C-92BE-233AE2BCA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6159" y="925325"/>
            <a:ext cx="738634" cy="738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85AA5-44C0-8AEA-38CA-368B227D56AC}"/>
              </a:ext>
            </a:extLst>
          </p:cNvPr>
          <p:cNvSpPr txBox="1"/>
          <p:nvPr/>
        </p:nvSpPr>
        <p:spPr>
          <a:xfrm>
            <a:off x="532422" y="5513126"/>
            <a:ext cx="6836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Degree Explorer </a:t>
            </a:r>
            <a:r>
              <a:rPr lang="en-US" dirty="0">
                <a:latin typeface="Aptos" panose="020B0004020202020204" pitchFamily="34" charset="0"/>
              </a:rPr>
              <a:t>is a tool found on ACORN that can </a:t>
            </a:r>
            <a:r>
              <a:rPr lang="en-US" dirty="0"/>
              <a:t>help you monitor your progress towards both your degree and program of study requirements </a:t>
            </a:r>
          </a:p>
        </p:txBody>
      </p:sp>
    </p:spTree>
    <p:extLst>
      <p:ext uri="{BB962C8B-B14F-4D97-AF65-F5344CB8AC3E}">
        <p14:creationId xmlns:p14="http://schemas.microsoft.com/office/powerpoint/2010/main" val="29533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9"/>
    </mc:Choice>
    <mc:Fallback xmlns="">
      <p:transition spd="slow" advTm="4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7165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/>
            <a:r>
              <a:rPr lang="en-US" sz="2400">
                <a:solidFill>
                  <a:srgbClr val="231F20"/>
                </a:solidFill>
                <a:latin typeface="Aptos"/>
                <a:cs typeface="Arial"/>
              </a:rPr>
              <a:t>Architectural Studies </a:t>
            </a:r>
            <a:endParaRPr sz="240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4925" y="2033321"/>
            <a:ext cx="6747609" cy="26533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b="1" dirty="0">
                <a:solidFill>
                  <a:srgbClr val="C00000"/>
                </a:solidFill>
                <a:latin typeface="Aptos"/>
                <a:cs typeface="Arial"/>
              </a:rPr>
              <a:t>Specialist in Architectural Studies </a:t>
            </a:r>
            <a:endParaRPr lang="en-US" sz="1600" b="1" dirty="0">
              <a:solidFill>
                <a:srgbClr val="C0000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All students are automatically enrolled in the Comprehensive Specialist stream for their first year of study in the Daniels Faculty. </a:t>
            </a: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After your 2nd year of study, with the completion of the required 8.0 credits, you may wish to apply to one of the more directed streams: </a:t>
            </a: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Design of Architecture, Landscape, and Urbanism; </a:t>
            </a: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History and Theory of Architecture, Landscape, and Urbanism; or </a:t>
            </a:r>
            <a:endParaRPr lang="en-US" sz="1600" dirty="0">
              <a:solidFill>
                <a:srgbClr val="231F20"/>
              </a:solidFill>
              <a:latin typeface="Aptos"/>
              <a:cs typeface="Arial" panose="020B0604020202020204" pitchFamily="34" charset="0"/>
            </a:endParaRP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Aptos"/>
                <a:cs typeface="Arial"/>
              </a:rPr>
              <a:t>Technology of Architecture, Landscape, and Urbanism.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>
                <a:solidFill>
                  <a:srgbClr val="231F20"/>
                </a:solidFill>
                <a:latin typeface="Aptos"/>
                <a:cs typeface="Arial"/>
              </a:rPr>
              <a:t>Program of Study</a:t>
            </a:r>
            <a:endParaRPr sz="3600">
              <a:latin typeface="Aptos"/>
              <a:cs typeface="Arial"/>
            </a:endParaRPr>
          </a:p>
        </p:txBody>
      </p:sp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F0F76B46-326B-5849-8931-DBC893091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132" y="823140"/>
            <a:ext cx="824891" cy="758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BBFDE-4D82-7222-91A6-5E89915D33F9}"/>
              </a:ext>
            </a:extLst>
          </p:cNvPr>
          <p:cNvSpPr txBox="1"/>
          <p:nvPr/>
        </p:nvSpPr>
        <p:spPr>
          <a:xfrm>
            <a:off x="664869" y="4874288"/>
            <a:ext cx="650837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A3A3A"/>
                </a:solidFill>
                <a:latin typeface="Aptos"/>
                <a:ea typeface="+mn-lt"/>
                <a:cs typeface="+mn-lt"/>
              </a:rPr>
              <a:t>To be eligible to apply to one of the streams above, you meet the admission requirements listed in academic calendar.  Meeting the admission requirements for these streams does not guarantee entry. </a:t>
            </a:r>
            <a:endParaRPr lang="en-US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  <a:p>
            <a:endParaRPr lang="en-US" sz="1400">
              <a:solidFill>
                <a:srgbClr val="3A3A3A"/>
              </a:solidFill>
              <a:latin typeface="Aptos"/>
              <a:ea typeface="+mn-lt"/>
              <a:cs typeface="+mn-lt"/>
            </a:endParaRPr>
          </a:p>
          <a:p>
            <a:r>
              <a:rPr lang="en-US" sz="1400">
                <a:solidFill>
                  <a:srgbClr val="3A3A3A"/>
                </a:solidFill>
                <a:latin typeface="Aptos"/>
                <a:ea typeface="+mn-lt"/>
                <a:cs typeface="+mn-lt"/>
              </a:rPr>
              <a:t>Information sessions are held every Winter Term to provide more information.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0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5"/>
    </mc:Choice>
    <mc:Fallback xmlns=""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551629AF5E948AA965F8AEF70E83C" ma:contentTypeVersion="14" ma:contentTypeDescription="Create a new document." ma:contentTypeScope="" ma:versionID="118e6c1f0996fe8ea8d31cc3c1ac7616">
  <xsd:schema xmlns:xsd="http://www.w3.org/2001/XMLSchema" xmlns:xs="http://www.w3.org/2001/XMLSchema" xmlns:p="http://schemas.microsoft.com/office/2006/metadata/properties" xmlns:ns2="0abf05de-de2a-42b6-b2c5-1cae49a59831" xmlns:ns3="ab1e1604-67d6-41bf-908c-f5ffd5a75751" targetNamespace="http://schemas.microsoft.com/office/2006/metadata/properties" ma:root="true" ma:fieldsID="fb48c92139f0cf8fb1256a8bf020db6e" ns2:_="" ns3:_="">
    <xsd:import namespace="0abf05de-de2a-42b6-b2c5-1cae49a59831"/>
    <xsd:import namespace="ab1e1604-67d6-41bf-908c-f5ffd5a757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f05de-de2a-42b6-b2c5-1cae49a59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e164b29-4069-4387-b6aa-f01f2a1f4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e1604-67d6-41bf-908c-f5ffd5a757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69d4b11-dbbb-455b-8004-1b20f670ca3d}" ma:internalName="TaxCatchAll" ma:showField="CatchAllData" ma:web="ab1e1604-67d6-41bf-908c-f5ffd5a757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bf05de-de2a-42b6-b2c5-1cae49a59831">
      <Terms xmlns="http://schemas.microsoft.com/office/infopath/2007/PartnerControls"/>
    </lcf76f155ced4ddcb4097134ff3c332f>
    <TaxCatchAll xmlns="ab1e1604-67d6-41bf-908c-f5ffd5a7575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73886C-1CA5-4A22-A79E-2718F7697999}">
  <ds:schemaRefs>
    <ds:schemaRef ds:uri="0abf05de-de2a-42b6-b2c5-1cae49a59831"/>
    <ds:schemaRef ds:uri="ab1e1604-67d6-41bf-908c-f5ffd5a757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AF9053-79CB-4325-BA44-7D8497DD18B8}">
  <ds:schemaRefs>
    <ds:schemaRef ds:uri="0abf05de-de2a-42b6-b2c5-1cae49a59831"/>
    <ds:schemaRef ds:uri="ab1e1604-67d6-41bf-908c-f5ffd5a7575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A81002-09B5-4C2A-B3B5-91814FD0420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1480</Words>
  <Application>Microsoft Office PowerPoint</Application>
  <PresentationFormat>On-screen Show (4:3)</PresentationFormat>
  <Paragraphs>202</Paragraphs>
  <Slides>24</Slides>
  <Notes>22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Lettera Text Std</vt:lpstr>
      <vt:lpstr>Office Theme</vt:lpstr>
      <vt:lpstr>PowerPoint Presentation</vt:lpstr>
      <vt:lpstr>Welcome to Daniels!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Supports</vt:lpstr>
      <vt:lpstr>PowerPoint Presentation</vt:lpstr>
      <vt:lpstr>International Student Support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Peters</dc:creator>
  <cp:lastModifiedBy>Tanya Hyland</cp:lastModifiedBy>
  <cp:revision>68</cp:revision>
  <cp:lastPrinted>2019-06-25T20:31:59Z</cp:lastPrinted>
  <dcterms:created xsi:type="dcterms:W3CDTF">2018-05-14T18:37:05Z</dcterms:created>
  <dcterms:modified xsi:type="dcterms:W3CDTF">2024-07-02T17:01:37Z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46800.0000000000</vt:lpwstr>
  </property>
  <property fmtid="{D5CDD505-2E9C-101B-9397-08002B2CF9AE}" pid="3" name="ContentTypeId">
    <vt:lpwstr>0x010100CAE551629AF5E948AA965F8AEF70E83C</vt:lpwstr>
  </property>
  <property fmtid="{D5CDD505-2E9C-101B-9397-08002B2CF9AE}" pid="4" name="MediaServiceImageTags">
    <vt:lpwstr/>
  </property>
</Properties>
</file>