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81" r:id="rId5"/>
    <p:sldId id="305" r:id="rId6"/>
    <p:sldId id="304" r:id="rId7"/>
    <p:sldId id="321" r:id="rId8"/>
    <p:sldId id="312" r:id="rId9"/>
    <p:sldId id="257" r:id="rId10"/>
    <p:sldId id="290" r:id="rId11"/>
    <p:sldId id="327" r:id="rId12"/>
    <p:sldId id="318" r:id="rId13"/>
    <p:sldId id="293" r:id="rId14"/>
    <p:sldId id="295" r:id="rId15"/>
    <p:sldId id="313" r:id="rId16"/>
    <p:sldId id="322" r:id="rId17"/>
    <p:sldId id="319" r:id="rId18"/>
    <p:sldId id="296" r:id="rId19"/>
    <p:sldId id="297" r:id="rId20"/>
    <p:sldId id="320" r:id="rId21"/>
    <p:sldId id="329" r:id="rId22"/>
    <p:sldId id="328" r:id="rId23"/>
    <p:sldId id="269" r:id="rId24"/>
    <p:sldId id="317" r:id="rId25"/>
  </p:sldIdLst>
  <p:sldSz cx="9144000" cy="6858000" type="screen4x3"/>
  <p:notesSz cx="9312275" cy="7026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32A"/>
    <a:srgbClr val="09C9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9B7C9E-C636-289E-F2F7-D408014F9274}" v="422" dt="2024-07-02T15:33:17.841"/>
    <p1510:client id="{FCC362EF-8C5B-A5FE-47E5-01B8A886DBE7}" v="23" dt="2024-07-02T17:08:51.51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44458" autoAdjust="0"/>
  </p:normalViewPr>
  <p:slideViewPr>
    <p:cSldViewPr>
      <p:cViewPr varScale="1">
        <p:scale>
          <a:sx n="109" d="100"/>
          <a:sy n="109" d="100"/>
        </p:scale>
        <p:origin x="1530" y="102"/>
      </p:cViewPr>
      <p:guideLst>
        <p:guide orient="horz" pos="2880"/>
        <p:guide pos="216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68" d="100"/>
          <a:sy n="68" d="100"/>
        </p:scale>
        <p:origin x="1812"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Hyland" userId="91a00981-7b2a-4032-9582-f431ddea3443" providerId="ADAL" clId="{5FE52AD3-9F0D-4317-B781-4631EFD8D29A}"/>
    <pc:docChg chg="modSld">
      <pc:chgData name="Tanya Hyland" userId="91a00981-7b2a-4032-9582-f431ddea3443" providerId="ADAL" clId="{5FE52AD3-9F0D-4317-B781-4631EFD8D29A}" dt="2024-07-02T16:06:53.819" v="79" actId="2711"/>
      <pc:docMkLst>
        <pc:docMk/>
      </pc:docMkLst>
      <pc:sldChg chg="modSp mod">
        <pc:chgData name="Tanya Hyland" userId="91a00981-7b2a-4032-9582-f431ddea3443" providerId="ADAL" clId="{5FE52AD3-9F0D-4317-B781-4631EFD8D29A}" dt="2024-07-02T16:00:05.663" v="66" actId="207"/>
        <pc:sldMkLst>
          <pc:docMk/>
          <pc:sldMk cId="3762763770" sldId="269"/>
        </pc:sldMkLst>
        <pc:spChg chg="mod">
          <ac:chgData name="Tanya Hyland" userId="91a00981-7b2a-4032-9582-f431ddea3443" providerId="ADAL" clId="{5FE52AD3-9F0D-4317-B781-4631EFD8D29A}" dt="2024-07-02T16:00:05.663" v="66" actId="207"/>
          <ac:spMkLst>
            <pc:docMk/>
            <pc:sldMk cId="3762763770" sldId="269"/>
            <ac:spMk id="2" creationId="{00000000-0000-0000-0000-000000000000}"/>
          </ac:spMkLst>
        </pc:spChg>
      </pc:sldChg>
      <pc:sldChg chg="modSp mod">
        <pc:chgData name="Tanya Hyland" userId="91a00981-7b2a-4032-9582-f431ddea3443" providerId="ADAL" clId="{5FE52AD3-9F0D-4317-B781-4631EFD8D29A}" dt="2024-07-02T15:51:37.358" v="4" actId="20577"/>
        <pc:sldMkLst>
          <pc:docMk/>
          <pc:sldMk cId="3926453220" sldId="281"/>
        </pc:sldMkLst>
        <pc:spChg chg="mod">
          <ac:chgData name="Tanya Hyland" userId="91a00981-7b2a-4032-9582-f431ddea3443" providerId="ADAL" clId="{5FE52AD3-9F0D-4317-B781-4631EFD8D29A}" dt="2024-07-02T15:51:22.949" v="0" actId="255"/>
          <ac:spMkLst>
            <pc:docMk/>
            <pc:sldMk cId="3926453220" sldId="281"/>
            <ac:spMk id="2" creationId="{00000000-0000-0000-0000-000000000000}"/>
          </ac:spMkLst>
        </pc:spChg>
        <pc:spChg chg="mod">
          <ac:chgData name="Tanya Hyland" userId="91a00981-7b2a-4032-9582-f431ddea3443" providerId="ADAL" clId="{5FE52AD3-9F0D-4317-B781-4631EFD8D29A}" dt="2024-07-02T15:51:37.358" v="4" actId="20577"/>
          <ac:spMkLst>
            <pc:docMk/>
            <pc:sldMk cId="3926453220" sldId="281"/>
            <ac:spMk id="3" creationId="{00000000-0000-0000-0000-000000000000}"/>
          </ac:spMkLst>
        </pc:spChg>
      </pc:sldChg>
      <pc:sldChg chg="modSp mod">
        <pc:chgData name="Tanya Hyland" userId="91a00981-7b2a-4032-9582-f431ddea3443" providerId="ADAL" clId="{5FE52AD3-9F0D-4317-B781-4631EFD8D29A}" dt="2024-07-02T16:01:40.011" v="78" actId="113"/>
        <pc:sldMkLst>
          <pc:docMk/>
          <pc:sldMk cId="215392600" sldId="295"/>
        </pc:sldMkLst>
        <pc:spChg chg="mod">
          <ac:chgData name="Tanya Hyland" userId="91a00981-7b2a-4032-9582-f431ddea3443" providerId="ADAL" clId="{5FE52AD3-9F0D-4317-B781-4631EFD8D29A}" dt="2024-07-02T16:01:40.011" v="78" actId="113"/>
          <ac:spMkLst>
            <pc:docMk/>
            <pc:sldMk cId="215392600" sldId="295"/>
            <ac:spMk id="23" creationId="{00000000-0000-0000-0000-000000000000}"/>
          </ac:spMkLst>
        </pc:spChg>
      </pc:sldChg>
      <pc:sldChg chg="modSp mod">
        <pc:chgData name="Tanya Hyland" userId="91a00981-7b2a-4032-9582-f431ddea3443" providerId="ADAL" clId="{5FE52AD3-9F0D-4317-B781-4631EFD8D29A}" dt="2024-07-02T15:54:08.165" v="24" actId="20577"/>
        <pc:sldMkLst>
          <pc:docMk/>
          <pc:sldMk cId="3500382138" sldId="296"/>
        </pc:sldMkLst>
        <pc:spChg chg="mod">
          <ac:chgData name="Tanya Hyland" userId="91a00981-7b2a-4032-9582-f431ddea3443" providerId="ADAL" clId="{5FE52AD3-9F0D-4317-B781-4631EFD8D29A}" dt="2024-07-02T15:53:53.791" v="22" actId="2711"/>
          <ac:spMkLst>
            <pc:docMk/>
            <pc:sldMk cId="3500382138" sldId="296"/>
            <ac:spMk id="2" creationId="{00000000-0000-0000-0000-000000000000}"/>
          </ac:spMkLst>
        </pc:spChg>
        <pc:spChg chg="mod">
          <ac:chgData name="Tanya Hyland" userId="91a00981-7b2a-4032-9582-f431ddea3443" providerId="ADAL" clId="{5FE52AD3-9F0D-4317-B781-4631EFD8D29A}" dt="2024-07-02T15:54:08.165" v="24" actId="20577"/>
          <ac:spMkLst>
            <pc:docMk/>
            <pc:sldMk cId="3500382138" sldId="296"/>
            <ac:spMk id="23" creationId="{00000000-0000-0000-0000-000000000000}"/>
          </ac:spMkLst>
        </pc:spChg>
      </pc:sldChg>
      <pc:sldChg chg="modSp mod">
        <pc:chgData name="Tanya Hyland" userId="91a00981-7b2a-4032-9582-f431ddea3443" providerId="ADAL" clId="{5FE52AD3-9F0D-4317-B781-4631EFD8D29A}" dt="2024-07-02T15:54:40.395" v="32" actId="113"/>
        <pc:sldMkLst>
          <pc:docMk/>
          <pc:sldMk cId="1678196086" sldId="297"/>
        </pc:sldMkLst>
        <pc:spChg chg="mod">
          <ac:chgData name="Tanya Hyland" userId="91a00981-7b2a-4032-9582-f431ddea3443" providerId="ADAL" clId="{5FE52AD3-9F0D-4317-B781-4631EFD8D29A}" dt="2024-07-02T15:54:30.758" v="29" actId="2711"/>
          <ac:spMkLst>
            <pc:docMk/>
            <pc:sldMk cId="1678196086" sldId="297"/>
            <ac:spMk id="2" creationId="{00000000-0000-0000-0000-000000000000}"/>
          </ac:spMkLst>
        </pc:spChg>
        <pc:spChg chg="mod">
          <ac:chgData name="Tanya Hyland" userId="91a00981-7b2a-4032-9582-f431ddea3443" providerId="ADAL" clId="{5FE52AD3-9F0D-4317-B781-4631EFD8D29A}" dt="2024-07-02T15:54:40.395" v="32" actId="113"/>
          <ac:spMkLst>
            <pc:docMk/>
            <pc:sldMk cId="1678196086" sldId="297"/>
            <ac:spMk id="23" creationId="{00000000-0000-0000-0000-000000000000}"/>
          </ac:spMkLst>
        </pc:spChg>
      </pc:sldChg>
      <pc:sldChg chg="modSp mod">
        <pc:chgData name="Tanya Hyland" userId="91a00981-7b2a-4032-9582-f431ddea3443" providerId="ADAL" clId="{5FE52AD3-9F0D-4317-B781-4631EFD8D29A}" dt="2024-07-02T16:01:16.175" v="77" actId="20577"/>
        <pc:sldMkLst>
          <pc:docMk/>
          <pc:sldMk cId="798915549" sldId="312"/>
        </pc:sldMkLst>
        <pc:graphicFrameChg chg="modGraphic">
          <ac:chgData name="Tanya Hyland" userId="91a00981-7b2a-4032-9582-f431ddea3443" providerId="ADAL" clId="{5FE52AD3-9F0D-4317-B781-4631EFD8D29A}" dt="2024-07-02T16:01:16.175" v="77" actId="20577"/>
          <ac:graphicFrameMkLst>
            <pc:docMk/>
            <pc:sldMk cId="798915549" sldId="312"/>
            <ac:graphicFrameMk id="3" creationId="{00000000-0000-0000-0000-000000000000}"/>
          </ac:graphicFrameMkLst>
        </pc:graphicFrameChg>
      </pc:sldChg>
      <pc:sldChg chg="modSp mod">
        <pc:chgData name="Tanya Hyland" userId="91a00981-7b2a-4032-9582-f431ddea3443" providerId="ADAL" clId="{5FE52AD3-9F0D-4317-B781-4631EFD8D29A}" dt="2024-07-02T15:52:34.850" v="6" actId="20577"/>
        <pc:sldMkLst>
          <pc:docMk/>
          <pc:sldMk cId="4047401075" sldId="313"/>
        </pc:sldMkLst>
        <pc:spChg chg="mod">
          <ac:chgData name="Tanya Hyland" userId="91a00981-7b2a-4032-9582-f431ddea3443" providerId="ADAL" clId="{5FE52AD3-9F0D-4317-B781-4631EFD8D29A}" dt="2024-07-02T15:52:34.850" v="6" actId="20577"/>
          <ac:spMkLst>
            <pc:docMk/>
            <pc:sldMk cId="4047401075" sldId="313"/>
            <ac:spMk id="23" creationId="{00000000-0000-0000-0000-000000000000}"/>
          </ac:spMkLst>
        </pc:spChg>
      </pc:sldChg>
      <pc:sldChg chg="modSp mod">
        <pc:chgData name="Tanya Hyland" userId="91a00981-7b2a-4032-9582-f431ddea3443" providerId="ADAL" clId="{5FE52AD3-9F0D-4317-B781-4631EFD8D29A}" dt="2024-07-02T16:06:53.819" v="79" actId="2711"/>
        <pc:sldMkLst>
          <pc:docMk/>
          <pc:sldMk cId="399486281" sldId="317"/>
        </pc:sldMkLst>
        <pc:spChg chg="mod">
          <ac:chgData name="Tanya Hyland" userId="91a00981-7b2a-4032-9582-f431ddea3443" providerId="ADAL" clId="{5FE52AD3-9F0D-4317-B781-4631EFD8D29A}" dt="2024-07-02T16:06:53.819" v="79" actId="2711"/>
          <ac:spMkLst>
            <pc:docMk/>
            <pc:sldMk cId="399486281" sldId="317"/>
            <ac:spMk id="2" creationId="{00000000-0000-0000-0000-000000000000}"/>
          </ac:spMkLst>
        </pc:spChg>
        <pc:spChg chg="mod">
          <ac:chgData name="Tanya Hyland" userId="91a00981-7b2a-4032-9582-f431ddea3443" providerId="ADAL" clId="{5FE52AD3-9F0D-4317-B781-4631EFD8D29A}" dt="2024-07-02T16:00:12.462" v="67" actId="207"/>
          <ac:spMkLst>
            <pc:docMk/>
            <pc:sldMk cId="399486281" sldId="317"/>
            <ac:spMk id="4" creationId="{00000000-0000-0000-0000-000000000000}"/>
          </ac:spMkLst>
        </pc:spChg>
      </pc:sldChg>
      <pc:sldChg chg="modSp mod">
        <pc:chgData name="Tanya Hyland" userId="91a00981-7b2a-4032-9582-f431ddea3443" providerId="ADAL" clId="{5FE52AD3-9F0D-4317-B781-4631EFD8D29A}" dt="2024-07-02T15:53:33.653" v="18" actId="113"/>
        <pc:sldMkLst>
          <pc:docMk/>
          <pc:sldMk cId="2729998202" sldId="319"/>
        </pc:sldMkLst>
        <pc:spChg chg="mod">
          <ac:chgData name="Tanya Hyland" userId="91a00981-7b2a-4032-9582-f431ddea3443" providerId="ADAL" clId="{5FE52AD3-9F0D-4317-B781-4631EFD8D29A}" dt="2024-07-02T15:53:25.654" v="16" actId="207"/>
          <ac:spMkLst>
            <pc:docMk/>
            <pc:sldMk cId="2729998202" sldId="319"/>
            <ac:spMk id="2" creationId="{00000000-0000-0000-0000-000000000000}"/>
          </ac:spMkLst>
        </pc:spChg>
        <pc:spChg chg="mod">
          <ac:chgData name="Tanya Hyland" userId="91a00981-7b2a-4032-9582-f431ddea3443" providerId="ADAL" clId="{5FE52AD3-9F0D-4317-B781-4631EFD8D29A}" dt="2024-07-02T15:53:33.653" v="18" actId="113"/>
          <ac:spMkLst>
            <pc:docMk/>
            <pc:sldMk cId="2729998202" sldId="319"/>
            <ac:spMk id="23" creationId="{00000000-0000-0000-0000-000000000000}"/>
          </ac:spMkLst>
        </pc:spChg>
      </pc:sldChg>
      <pc:sldChg chg="modSp mod">
        <pc:chgData name="Tanya Hyland" userId="91a00981-7b2a-4032-9582-f431ddea3443" providerId="ADAL" clId="{5FE52AD3-9F0D-4317-B781-4631EFD8D29A}" dt="2024-07-02T15:55:28.573" v="45" actId="20577"/>
        <pc:sldMkLst>
          <pc:docMk/>
          <pc:sldMk cId="3161952964" sldId="320"/>
        </pc:sldMkLst>
        <pc:spChg chg="mod">
          <ac:chgData name="Tanya Hyland" userId="91a00981-7b2a-4032-9582-f431ddea3443" providerId="ADAL" clId="{5FE52AD3-9F0D-4317-B781-4631EFD8D29A}" dt="2024-07-02T15:54:55.229" v="36" actId="2711"/>
          <ac:spMkLst>
            <pc:docMk/>
            <pc:sldMk cId="3161952964" sldId="320"/>
            <ac:spMk id="2" creationId="{00000000-0000-0000-0000-000000000000}"/>
          </ac:spMkLst>
        </pc:spChg>
        <pc:spChg chg="mod">
          <ac:chgData name="Tanya Hyland" userId="91a00981-7b2a-4032-9582-f431ddea3443" providerId="ADAL" clId="{5FE52AD3-9F0D-4317-B781-4631EFD8D29A}" dt="2024-07-02T15:55:28.573" v="45" actId="20577"/>
          <ac:spMkLst>
            <pc:docMk/>
            <pc:sldMk cId="3161952964" sldId="320"/>
            <ac:spMk id="23" creationId="{00000000-0000-0000-0000-000000000000}"/>
          </ac:spMkLst>
        </pc:spChg>
      </pc:sldChg>
      <pc:sldChg chg="modSp mod">
        <pc:chgData name="Tanya Hyland" userId="91a00981-7b2a-4032-9582-f431ddea3443" providerId="ADAL" clId="{5FE52AD3-9F0D-4317-B781-4631EFD8D29A}" dt="2024-07-02T15:53:12.834" v="14" actId="113"/>
        <pc:sldMkLst>
          <pc:docMk/>
          <pc:sldMk cId="2910504712" sldId="322"/>
        </pc:sldMkLst>
        <pc:spChg chg="mod">
          <ac:chgData name="Tanya Hyland" userId="91a00981-7b2a-4032-9582-f431ddea3443" providerId="ADAL" clId="{5FE52AD3-9F0D-4317-B781-4631EFD8D29A}" dt="2024-07-02T15:52:56.830" v="10" actId="2711"/>
          <ac:spMkLst>
            <pc:docMk/>
            <pc:sldMk cId="2910504712" sldId="322"/>
            <ac:spMk id="2" creationId="{00000000-0000-0000-0000-000000000000}"/>
          </ac:spMkLst>
        </pc:spChg>
        <pc:spChg chg="mod">
          <ac:chgData name="Tanya Hyland" userId="91a00981-7b2a-4032-9582-f431ddea3443" providerId="ADAL" clId="{5FE52AD3-9F0D-4317-B781-4631EFD8D29A}" dt="2024-07-02T15:53:12.834" v="14" actId="113"/>
          <ac:spMkLst>
            <pc:docMk/>
            <pc:sldMk cId="2910504712" sldId="322"/>
            <ac:spMk id="23" creationId="{00000000-0000-0000-0000-000000000000}"/>
          </ac:spMkLst>
        </pc:spChg>
      </pc:sldChg>
      <pc:sldChg chg="modSp mod">
        <pc:chgData name="Tanya Hyland" userId="91a00981-7b2a-4032-9582-f431ddea3443" providerId="ADAL" clId="{5FE52AD3-9F0D-4317-B781-4631EFD8D29A}" dt="2024-07-02T15:59:58.526" v="65" actId="2711"/>
        <pc:sldMkLst>
          <pc:docMk/>
          <pc:sldMk cId="2589476595" sldId="328"/>
        </pc:sldMkLst>
        <pc:spChg chg="mod">
          <ac:chgData name="Tanya Hyland" userId="91a00981-7b2a-4032-9582-f431ddea3443" providerId="ADAL" clId="{5FE52AD3-9F0D-4317-B781-4631EFD8D29A}" dt="2024-07-02T15:59:58.526" v="65" actId="2711"/>
          <ac:spMkLst>
            <pc:docMk/>
            <pc:sldMk cId="2589476595" sldId="328"/>
            <ac:spMk id="2" creationId="{00000000-0000-0000-0000-000000000000}"/>
          </ac:spMkLst>
        </pc:spChg>
      </pc:sldChg>
      <pc:sldChg chg="modSp mod">
        <pc:chgData name="Tanya Hyland" userId="91a00981-7b2a-4032-9582-f431ddea3443" providerId="ADAL" clId="{5FE52AD3-9F0D-4317-B781-4631EFD8D29A}" dt="2024-07-02T15:56:33.080" v="63" actId="5793"/>
        <pc:sldMkLst>
          <pc:docMk/>
          <pc:sldMk cId="3376603092" sldId="329"/>
        </pc:sldMkLst>
        <pc:spChg chg="mod">
          <ac:chgData name="Tanya Hyland" userId="91a00981-7b2a-4032-9582-f431ddea3443" providerId="ADAL" clId="{5FE52AD3-9F0D-4317-B781-4631EFD8D29A}" dt="2024-07-02T15:55:53.630" v="46" actId="2711"/>
          <ac:spMkLst>
            <pc:docMk/>
            <pc:sldMk cId="3376603092" sldId="329"/>
            <ac:spMk id="2" creationId="{00000000-0000-0000-0000-000000000000}"/>
          </ac:spMkLst>
        </pc:spChg>
        <pc:spChg chg="mod">
          <ac:chgData name="Tanya Hyland" userId="91a00981-7b2a-4032-9582-f431ddea3443" providerId="ADAL" clId="{5FE52AD3-9F0D-4317-B781-4631EFD8D29A}" dt="2024-07-02T15:56:33.080" v="63" actId="5793"/>
          <ac:spMkLst>
            <pc:docMk/>
            <pc:sldMk cId="3376603092" sldId="329"/>
            <ac:spMk id="23" creationId="{00000000-0000-0000-0000-000000000000}"/>
          </ac:spMkLst>
        </pc:spChg>
      </pc:sldChg>
    </pc:docChg>
  </pc:docChgLst>
  <pc:docChgLst>
    <pc:chgData name="Tanya Hyland" userId="S::tanya.hyland@daniels.utoronto.ca::91a00981-7b2a-4032-9582-f431ddea3443" providerId="AD" clId="Web-{FCC362EF-8C5B-A5FE-47E5-01B8A886DBE7}"/>
    <pc:docChg chg="modSld">
      <pc:chgData name="Tanya Hyland" userId="S::tanya.hyland@daniels.utoronto.ca::91a00981-7b2a-4032-9582-f431ddea3443" providerId="AD" clId="Web-{FCC362EF-8C5B-A5FE-47E5-01B8A886DBE7}" dt="2024-07-02T17:08:51.517" v="11" actId="20577"/>
      <pc:docMkLst>
        <pc:docMk/>
      </pc:docMkLst>
      <pc:sldChg chg="modSp">
        <pc:chgData name="Tanya Hyland" userId="S::tanya.hyland@daniels.utoronto.ca::91a00981-7b2a-4032-9582-f431ddea3443" providerId="AD" clId="Web-{FCC362EF-8C5B-A5FE-47E5-01B8A886DBE7}" dt="2024-07-02T17:08:51.517" v="11" actId="20577"/>
        <pc:sldMkLst>
          <pc:docMk/>
          <pc:sldMk cId="3500382138" sldId="296"/>
        </pc:sldMkLst>
        <pc:spChg chg="mod">
          <ac:chgData name="Tanya Hyland" userId="S::tanya.hyland@daniels.utoronto.ca::91a00981-7b2a-4032-9582-f431ddea3443" providerId="AD" clId="Web-{FCC362EF-8C5B-A5FE-47E5-01B8A886DBE7}" dt="2024-07-02T17:08:51.517" v="11" actId="20577"/>
          <ac:spMkLst>
            <pc:docMk/>
            <pc:sldMk cId="3500382138" sldId="296"/>
            <ac:spMk id="23" creationId="{00000000-0000-0000-0000-000000000000}"/>
          </ac:spMkLst>
        </pc:spChg>
      </pc:sldChg>
      <pc:sldChg chg="modSp">
        <pc:chgData name="Tanya Hyland" userId="S::tanya.hyland@daniels.utoronto.ca::91a00981-7b2a-4032-9582-f431ddea3443" providerId="AD" clId="Web-{FCC362EF-8C5B-A5FE-47E5-01B8A886DBE7}" dt="2024-07-02T17:07:26.561" v="3" actId="20577"/>
        <pc:sldMkLst>
          <pc:docMk/>
          <pc:sldMk cId="2823124205" sldId="305"/>
        </pc:sldMkLst>
        <pc:spChg chg="mod">
          <ac:chgData name="Tanya Hyland" userId="S::tanya.hyland@daniels.utoronto.ca::91a00981-7b2a-4032-9582-f431ddea3443" providerId="AD" clId="Web-{FCC362EF-8C5B-A5FE-47E5-01B8A886DBE7}" dt="2024-07-02T17:07:26.561" v="3" actId="20577"/>
          <ac:spMkLst>
            <pc:docMk/>
            <pc:sldMk cId="2823124205" sldId="305"/>
            <ac:spMk id="2" creationId="{00000000-0000-0000-0000-000000000000}"/>
          </ac:spMkLst>
        </pc:spChg>
      </pc:sldChg>
      <pc:sldChg chg="modSp">
        <pc:chgData name="Tanya Hyland" userId="S::tanya.hyland@daniels.utoronto.ca::91a00981-7b2a-4032-9582-f431ddea3443" providerId="AD" clId="Web-{FCC362EF-8C5B-A5FE-47E5-01B8A886DBE7}" dt="2024-07-02T17:07:49.593" v="8" actId="20577"/>
        <pc:sldMkLst>
          <pc:docMk/>
          <pc:sldMk cId="4080018112" sldId="321"/>
        </pc:sldMkLst>
        <pc:spChg chg="mod">
          <ac:chgData name="Tanya Hyland" userId="S::tanya.hyland@daniels.utoronto.ca::91a00981-7b2a-4032-9582-f431ddea3443" providerId="AD" clId="Web-{FCC362EF-8C5B-A5FE-47E5-01B8A886DBE7}" dt="2024-07-02T17:07:49.593" v="8" actId="20577"/>
          <ac:spMkLst>
            <pc:docMk/>
            <pc:sldMk cId="4080018112" sldId="321"/>
            <ac:spMk id="2" creationId="{00000000-0000-0000-0000-000000000000}"/>
          </ac:spMkLst>
        </pc:spChg>
      </pc:sldChg>
    </pc:docChg>
  </pc:docChgLst>
  <pc:docChgLst>
    <pc:chgData name="Tanya Hyland" userId="S::tanya.hyland@daniels.utoronto.ca::91a00981-7b2a-4032-9582-f431ddea3443" providerId="AD" clId="Web-{489B7C9E-C636-289E-F2F7-D408014F9274}"/>
    <pc:docChg chg="modSld">
      <pc:chgData name="Tanya Hyland" userId="S::tanya.hyland@daniels.utoronto.ca::91a00981-7b2a-4032-9582-f431ddea3443" providerId="AD" clId="Web-{489B7C9E-C636-289E-F2F7-D408014F9274}" dt="2024-07-02T15:33:17.341" v="263" actId="20577"/>
      <pc:docMkLst>
        <pc:docMk/>
      </pc:docMkLst>
      <pc:sldChg chg="modSp">
        <pc:chgData name="Tanya Hyland" userId="S::tanya.hyland@daniels.utoronto.ca::91a00981-7b2a-4032-9582-f431ddea3443" providerId="AD" clId="Web-{489B7C9E-C636-289E-F2F7-D408014F9274}" dt="2024-07-02T15:29:44.415" v="201" actId="20577"/>
        <pc:sldMkLst>
          <pc:docMk/>
          <pc:sldMk cId="0" sldId="257"/>
        </pc:sldMkLst>
        <pc:spChg chg="mod">
          <ac:chgData name="Tanya Hyland" userId="S::tanya.hyland@daniels.utoronto.ca::91a00981-7b2a-4032-9582-f431ddea3443" providerId="AD" clId="Web-{489B7C9E-C636-289E-F2F7-D408014F9274}" dt="2024-07-02T15:29:19.680" v="198" actId="20577"/>
          <ac:spMkLst>
            <pc:docMk/>
            <pc:sldMk cId="0" sldId="257"/>
            <ac:spMk id="2" creationId="{00000000-0000-0000-0000-000000000000}"/>
          </ac:spMkLst>
        </pc:spChg>
        <pc:spChg chg="mod">
          <ac:chgData name="Tanya Hyland" userId="S::tanya.hyland@daniels.utoronto.ca::91a00981-7b2a-4032-9582-f431ddea3443" providerId="AD" clId="Web-{489B7C9E-C636-289E-F2F7-D408014F9274}" dt="2024-07-02T15:29:44.415" v="201" actId="20577"/>
          <ac:spMkLst>
            <pc:docMk/>
            <pc:sldMk cId="0" sldId="257"/>
            <ac:spMk id="23" creationId="{00000000-0000-0000-0000-000000000000}"/>
          </ac:spMkLst>
        </pc:spChg>
      </pc:sldChg>
      <pc:sldChg chg="modSp">
        <pc:chgData name="Tanya Hyland" userId="S::tanya.hyland@daniels.utoronto.ca::91a00981-7b2a-4032-9582-f431ddea3443" providerId="AD" clId="Web-{489B7C9E-C636-289E-F2F7-D408014F9274}" dt="2024-07-02T15:25:22.831" v="87" actId="20577"/>
        <pc:sldMkLst>
          <pc:docMk/>
          <pc:sldMk cId="3926453220" sldId="281"/>
        </pc:sldMkLst>
        <pc:spChg chg="mod">
          <ac:chgData name="Tanya Hyland" userId="S::tanya.hyland@daniels.utoronto.ca::91a00981-7b2a-4032-9582-f431ddea3443" providerId="AD" clId="Web-{489B7C9E-C636-289E-F2F7-D408014F9274}" dt="2024-07-02T15:25:00.971" v="79" actId="20577"/>
          <ac:spMkLst>
            <pc:docMk/>
            <pc:sldMk cId="3926453220" sldId="281"/>
            <ac:spMk id="2" creationId="{00000000-0000-0000-0000-000000000000}"/>
          </ac:spMkLst>
        </pc:spChg>
        <pc:spChg chg="mod">
          <ac:chgData name="Tanya Hyland" userId="S::tanya.hyland@daniels.utoronto.ca::91a00981-7b2a-4032-9582-f431ddea3443" providerId="AD" clId="Web-{489B7C9E-C636-289E-F2F7-D408014F9274}" dt="2024-07-02T15:25:22.831" v="87" actId="20577"/>
          <ac:spMkLst>
            <pc:docMk/>
            <pc:sldMk cId="3926453220" sldId="281"/>
            <ac:spMk id="3" creationId="{00000000-0000-0000-0000-000000000000}"/>
          </ac:spMkLst>
        </pc:spChg>
        <pc:picChg chg="mod">
          <ac:chgData name="Tanya Hyland" userId="S::tanya.hyland@daniels.utoronto.ca::91a00981-7b2a-4032-9582-f431ddea3443" providerId="AD" clId="Web-{489B7C9E-C636-289E-F2F7-D408014F9274}" dt="2024-07-02T15:13:36.536" v="0" actId="1076"/>
          <ac:picMkLst>
            <pc:docMk/>
            <pc:sldMk cId="3926453220" sldId="281"/>
            <ac:picMk id="21" creationId="{00000000-0000-0000-0000-000000000000}"/>
          </ac:picMkLst>
        </pc:picChg>
      </pc:sldChg>
      <pc:sldChg chg="modSp">
        <pc:chgData name="Tanya Hyland" userId="S::tanya.hyland@daniels.utoronto.ca::91a00981-7b2a-4032-9582-f431ddea3443" providerId="AD" clId="Web-{489B7C9E-C636-289E-F2F7-D408014F9274}" dt="2024-07-02T15:30:29.931" v="214"/>
        <pc:sldMkLst>
          <pc:docMk/>
          <pc:sldMk cId="2876811302" sldId="290"/>
        </pc:sldMkLst>
        <pc:spChg chg="mod">
          <ac:chgData name="Tanya Hyland" userId="S::tanya.hyland@daniels.utoronto.ca::91a00981-7b2a-4032-9582-f431ddea3443" providerId="AD" clId="Web-{489B7C9E-C636-289E-F2F7-D408014F9274}" dt="2024-07-02T15:30:02.165" v="203" actId="20577"/>
          <ac:spMkLst>
            <pc:docMk/>
            <pc:sldMk cId="2876811302" sldId="290"/>
            <ac:spMk id="2" creationId="{00000000-0000-0000-0000-000000000000}"/>
          </ac:spMkLst>
        </pc:spChg>
        <pc:spChg chg="mod">
          <ac:chgData name="Tanya Hyland" userId="S::tanya.hyland@daniels.utoronto.ca::91a00981-7b2a-4032-9582-f431ddea3443" providerId="AD" clId="Web-{489B7C9E-C636-289E-F2F7-D408014F9274}" dt="2024-07-02T15:30:08.306" v="205" actId="20577"/>
          <ac:spMkLst>
            <pc:docMk/>
            <pc:sldMk cId="2876811302" sldId="290"/>
            <ac:spMk id="23" creationId="{00000000-0000-0000-0000-000000000000}"/>
          </ac:spMkLst>
        </pc:spChg>
        <pc:graphicFrameChg chg="mod modGraphic">
          <ac:chgData name="Tanya Hyland" userId="S::tanya.hyland@daniels.utoronto.ca::91a00981-7b2a-4032-9582-f431ddea3443" providerId="AD" clId="Web-{489B7C9E-C636-289E-F2F7-D408014F9274}" dt="2024-07-02T15:30:29.931" v="214"/>
          <ac:graphicFrameMkLst>
            <pc:docMk/>
            <pc:sldMk cId="2876811302" sldId="290"/>
            <ac:graphicFrameMk id="24" creationId="{00000000-0000-0000-0000-000000000000}"/>
          </ac:graphicFrameMkLst>
        </pc:graphicFrameChg>
      </pc:sldChg>
      <pc:sldChg chg="modSp">
        <pc:chgData name="Tanya Hyland" userId="S::tanya.hyland@daniels.utoronto.ca::91a00981-7b2a-4032-9582-f431ddea3443" providerId="AD" clId="Web-{489B7C9E-C636-289E-F2F7-D408014F9274}" dt="2024-07-02T15:32:16.215" v="248" actId="20577"/>
        <pc:sldMkLst>
          <pc:docMk/>
          <pc:sldMk cId="1521823153" sldId="293"/>
        </pc:sldMkLst>
        <pc:spChg chg="mod">
          <ac:chgData name="Tanya Hyland" userId="S::tanya.hyland@daniels.utoronto.ca::91a00981-7b2a-4032-9582-f431ddea3443" providerId="AD" clId="Web-{489B7C9E-C636-289E-F2F7-D408014F9274}" dt="2024-07-02T15:32:16.215" v="248" actId="20577"/>
          <ac:spMkLst>
            <pc:docMk/>
            <pc:sldMk cId="1521823153" sldId="293"/>
            <ac:spMk id="2" creationId="{00000000-0000-0000-0000-000000000000}"/>
          </ac:spMkLst>
        </pc:spChg>
        <pc:spChg chg="mod">
          <ac:chgData name="Tanya Hyland" userId="S::tanya.hyland@daniels.utoronto.ca::91a00981-7b2a-4032-9582-f431ddea3443" providerId="AD" clId="Web-{489B7C9E-C636-289E-F2F7-D408014F9274}" dt="2024-07-02T15:32:07.933" v="246" actId="20577"/>
          <ac:spMkLst>
            <pc:docMk/>
            <pc:sldMk cId="1521823153" sldId="293"/>
            <ac:spMk id="3" creationId="{00000000-0000-0000-0000-000000000000}"/>
          </ac:spMkLst>
        </pc:spChg>
      </pc:sldChg>
      <pc:sldChg chg="modSp">
        <pc:chgData name="Tanya Hyland" userId="S::tanya.hyland@daniels.utoronto.ca::91a00981-7b2a-4032-9582-f431ddea3443" providerId="AD" clId="Web-{489B7C9E-C636-289E-F2F7-D408014F9274}" dt="2024-07-02T15:32:59.106" v="257" actId="20577"/>
        <pc:sldMkLst>
          <pc:docMk/>
          <pc:sldMk cId="215392600" sldId="295"/>
        </pc:sldMkLst>
        <pc:spChg chg="mod">
          <ac:chgData name="Tanya Hyland" userId="S::tanya.hyland@daniels.utoronto.ca::91a00981-7b2a-4032-9582-f431ddea3443" providerId="AD" clId="Web-{489B7C9E-C636-289E-F2F7-D408014F9274}" dt="2024-07-02T15:32:26.621" v="250" actId="20577"/>
          <ac:spMkLst>
            <pc:docMk/>
            <pc:sldMk cId="215392600" sldId="295"/>
            <ac:spMk id="2" creationId="{00000000-0000-0000-0000-000000000000}"/>
          </ac:spMkLst>
        </pc:spChg>
        <pc:spChg chg="mod">
          <ac:chgData name="Tanya Hyland" userId="S::tanya.hyland@daniels.utoronto.ca::91a00981-7b2a-4032-9582-f431ddea3443" providerId="AD" clId="Web-{489B7C9E-C636-289E-F2F7-D408014F9274}" dt="2024-07-02T15:32:59.106" v="257" actId="20577"/>
          <ac:spMkLst>
            <pc:docMk/>
            <pc:sldMk cId="215392600" sldId="295"/>
            <ac:spMk id="23" creationId="{00000000-0000-0000-0000-000000000000}"/>
          </ac:spMkLst>
        </pc:spChg>
      </pc:sldChg>
      <pc:sldChg chg="addSp delSp modSp">
        <pc:chgData name="Tanya Hyland" userId="S::tanya.hyland@daniels.utoronto.ca::91a00981-7b2a-4032-9582-f431ddea3443" providerId="AD" clId="Web-{489B7C9E-C636-289E-F2F7-D408014F9274}" dt="2024-07-02T15:22:27.406" v="66" actId="20577"/>
        <pc:sldMkLst>
          <pc:docMk/>
          <pc:sldMk cId="3500382138" sldId="296"/>
        </pc:sldMkLst>
        <pc:spChg chg="add del mod">
          <ac:chgData name="Tanya Hyland" userId="S::tanya.hyland@daniels.utoronto.ca::91a00981-7b2a-4032-9582-f431ddea3443" providerId="AD" clId="Web-{489B7C9E-C636-289E-F2F7-D408014F9274}" dt="2024-07-02T15:22:27.406" v="66" actId="20577"/>
          <ac:spMkLst>
            <pc:docMk/>
            <pc:sldMk cId="3500382138" sldId="296"/>
            <ac:spMk id="23" creationId="{00000000-0000-0000-0000-000000000000}"/>
          </ac:spMkLst>
        </pc:spChg>
      </pc:sldChg>
      <pc:sldChg chg="modSp">
        <pc:chgData name="Tanya Hyland" userId="S::tanya.hyland@daniels.utoronto.ca::91a00981-7b2a-4032-9582-f431ddea3443" providerId="AD" clId="Web-{489B7C9E-C636-289E-F2F7-D408014F9274}" dt="2024-07-02T15:22:34.859" v="68" actId="20577"/>
        <pc:sldMkLst>
          <pc:docMk/>
          <pc:sldMk cId="1678196086" sldId="297"/>
        </pc:sldMkLst>
        <pc:spChg chg="mod">
          <ac:chgData name="Tanya Hyland" userId="S::tanya.hyland@daniels.utoronto.ca::91a00981-7b2a-4032-9582-f431ddea3443" providerId="AD" clId="Web-{489B7C9E-C636-289E-F2F7-D408014F9274}" dt="2024-07-02T15:22:34.859" v="68" actId="20577"/>
          <ac:spMkLst>
            <pc:docMk/>
            <pc:sldMk cId="1678196086" sldId="297"/>
            <ac:spMk id="23" creationId="{00000000-0000-0000-0000-000000000000}"/>
          </ac:spMkLst>
        </pc:spChg>
      </pc:sldChg>
      <pc:sldChg chg="modSp">
        <pc:chgData name="Tanya Hyland" userId="S::tanya.hyland@daniels.utoronto.ca::91a00981-7b2a-4032-9582-f431ddea3443" providerId="AD" clId="Web-{489B7C9E-C636-289E-F2F7-D408014F9274}" dt="2024-07-02T15:25:54.723" v="97" actId="20577"/>
        <pc:sldMkLst>
          <pc:docMk/>
          <pc:sldMk cId="95944969" sldId="304"/>
        </pc:sldMkLst>
        <pc:spChg chg="mod">
          <ac:chgData name="Tanya Hyland" userId="S::tanya.hyland@daniels.utoronto.ca::91a00981-7b2a-4032-9582-f431ddea3443" providerId="AD" clId="Web-{489B7C9E-C636-289E-F2F7-D408014F9274}" dt="2024-07-02T15:25:54.723" v="97" actId="20577"/>
          <ac:spMkLst>
            <pc:docMk/>
            <pc:sldMk cId="95944969" sldId="304"/>
            <ac:spMk id="2" creationId="{00000000-0000-0000-0000-000000000000}"/>
          </ac:spMkLst>
        </pc:spChg>
      </pc:sldChg>
      <pc:sldChg chg="delSp delAnim">
        <pc:chgData name="Tanya Hyland" userId="S::tanya.hyland@daniels.utoronto.ca::91a00981-7b2a-4032-9582-f431ddea3443" providerId="AD" clId="Web-{489B7C9E-C636-289E-F2F7-D408014F9274}" dt="2024-07-02T15:23:55.814" v="72"/>
        <pc:sldMkLst>
          <pc:docMk/>
          <pc:sldMk cId="2823124205" sldId="305"/>
        </pc:sldMkLst>
        <pc:picChg chg="del">
          <ac:chgData name="Tanya Hyland" userId="S::tanya.hyland@daniels.utoronto.ca::91a00981-7b2a-4032-9582-f431ddea3443" providerId="AD" clId="Web-{489B7C9E-C636-289E-F2F7-D408014F9274}" dt="2024-07-02T15:23:55.814" v="72"/>
          <ac:picMkLst>
            <pc:docMk/>
            <pc:sldMk cId="2823124205" sldId="305"/>
            <ac:picMk id="3" creationId="{00000000-0000-0000-0000-000000000000}"/>
          </ac:picMkLst>
        </pc:picChg>
      </pc:sldChg>
      <pc:sldChg chg="modSp">
        <pc:chgData name="Tanya Hyland" userId="S::tanya.hyland@daniels.utoronto.ca::91a00981-7b2a-4032-9582-f431ddea3443" providerId="AD" clId="Web-{489B7C9E-C636-289E-F2F7-D408014F9274}" dt="2024-07-02T15:29:03.351" v="194" actId="20577"/>
        <pc:sldMkLst>
          <pc:docMk/>
          <pc:sldMk cId="798915549" sldId="312"/>
        </pc:sldMkLst>
        <pc:spChg chg="mod">
          <ac:chgData name="Tanya Hyland" userId="S::tanya.hyland@daniels.utoronto.ca::91a00981-7b2a-4032-9582-f431ddea3443" providerId="AD" clId="Web-{489B7C9E-C636-289E-F2F7-D408014F9274}" dt="2024-07-02T15:26:29.301" v="102" actId="20577"/>
          <ac:spMkLst>
            <pc:docMk/>
            <pc:sldMk cId="798915549" sldId="312"/>
            <ac:spMk id="2" creationId="{00000000-0000-0000-0000-000000000000}"/>
          </ac:spMkLst>
        </pc:spChg>
        <pc:spChg chg="mod">
          <ac:chgData name="Tanya Hyland" userId="S::tanya.hyland@daniels.utoronto.ca::91a00981-7b2a-4032-9582-f431ddea3443" providerId="AD" clId="Web-{489B7C9E-C636-289E-F2F7-D408014F9274}" dt="2024-07-02T15:29:03.351" v="194" actId="20577"/>
          <ac:spMkLst>
            <pc:docMk/>
            <pc:sldMk cId="798915549" sldId="312"/>
            <ac:spMk id="23" creationId="{00000000-0000-0000-0000-000000000000}"/>
          </ac:spMkLst>
        </pc:spChg>
        <pc:graphicFrameChg chg="mod modGraphic">
          <ac:chgData name="Tanya Hyland" userId="S::tanya.hyland@daniels.utoronto.ca::91a00981-7b2a-4032-9582-f431ddea3443" providerId="AD" clId="Web-{489B7C9E-C636-289E-F2F7-D408014F9274}" dt="2024-07-02T15:28:27.601" v="183"/>
          <ac:graphicFrameMkLst>
            <pc:docMk/>
            <pc:sldMk cId="798915549" sldId="312"/>
            <ac:graphicFrameMk id="3" creationId="{00000000-0000-0000-0000-000000000000}"/>
          </ac:graphicFrameMkLst>
        </pc:graphicFrameChg>
      </pc:sldChg>
      <pc:sldChg chg="modSp">
        <pc:chgData name="Tanya Hyland" userId="S::tanya.hyland@daniels.utoronto.ca::91a00981-7b2a-4032-9582-f431ddea3443" providerId="AD" clId="Web-{489B7C9E-C636-289E-F2F7-D408014F9274}" dt="2024-07-02T15:33:17.341" v="263" actId="20577"/>
        <pc:sldMkLst>
          <pc:docMk/>
          <pc:sldMk cId="4047401075" sldId="313"/>
        </pc:sldMkLst>
        <pc:spChg chg="mod">
          <ac:chgData name="Tanya Hyland" userId="S::tanya.hyland@daniels.utoronto.ca::91a00981-7b2a-4032-9582-f431ddea3443" providerId="AD" clId="Web-{489B7C9E-C636-289E-F2F7-D408014F9274}" dt="2024-07-02T15:33:04.184" v="259" actId="20577"/>
          <ac:spMkLst>
            <pc:docMk/>
            <pc:sldMk cId="4047401075" sldId="313"/>
            <ac:spMk id="2" creationId="{00000000-0000-0000-0000-000000000000}"/>
          </ac:spMkLst>
        </pc:spChg>
        <pc:spChg chg="mod">
          <ac:chgData name="Tanya Hyland" userId="S::tanya.hyland@daniels.utoronto.ca::91a00981-7b2a-4032-9582-f431ddea3443" providerId="AD" clId="Web-{489B7C9E-C636-289E-F2F7-D408014F9274}" dt="2024-07-02T15:33:17.341" v="263" actId="20577"/>
          <ac:spMkLst>
            <pc:docMk/>
            <pc:sldMk cId="4047401075" sldId="313"/>
            <ac:spMk id="23" creationId="{00000000-0000-0000-0000-000000000000}"/>
          </ac:spMkLst>
        </pc:spChg>
      </pc:sldChg>
      <pc:sldChg chg="modSp">
        <pc:chgData name="Tanya Hyland" userId="S::tanya.hyland@daniels.utoronto.ca::91a00981-7b2a-4032-9582-f431ddea3443" providerId="AD" clId="Web-{489B7C9E-C636-289E-F2F7-D408014F9274}" dt="2024-07-02T15:31:57.074" v="244" actId="20577"/>
        <pc:sldMkLst>
          <pc:docMk/>
          <pc:sldMk cId="2653662082" sldId="318"/>
        </pc:sldMkLst>
        <pc:spChg chg="mod">
          <ac:chgData name="Tanya Hyland" userId="S::tanya.hyland@daniels.utoronto.ca::91a00981-7b2a-4032-9582-f431ddea3443" providerId="AD" clId="Web-{489B7C9E-C636-289E-F2F7-D408014F9274}" dt="2024-07-02T15:31:06.854" v="221" actId="20577"/>
          <ac:spMkLst>
            <pc:docMk/>
            <pc:sldMk cId="2653662082" sldId="318"/>
            <ac:spMk id="2" creationId="{00000000-0000-0000-0000-000000000000}"/>
          </ac:spMkLst>
        </pc:spChg>
        <pc:spChg chg="mod">
          <ac:chgData name="Tanya Hyland" userId="S::tanya.hyland@daniels.utoronto.ca::91a00981-7b2a-4032-9582-f431ddea3443" providerId="AD" clId="Web-{489B7C9E-C636-289E-F2F7-D408014F9274}" dt="2024-07-02T15:31:57.074" v="244" actId="20577"/>
          <ac:spMkLst>
            <pc:docMk/>
            <pc:sldMk cId="2653662082" sldId="318"/>
            <ac:spMk id="23" creationId="{00000000-0000-0000-0000-000000000000}"/>
          </ac:spMkLst>
        </pc:spChg>
      </pc:sldChg>
      <pc:sldChg chg="modSp">
        <pc:chgData name="Tanya Hyland" userId="S::tanya.hyland@daniels.utoronto.ca::91a00981-7b2a-4032-9582-f431ddea3443" providerId="AD" clId="Web-{489B7C9E-C636-289E-F2F7-D408014F9274}" dt="2024-07-02T15:21:19.498" v="59" actId="20577"/>
        <pc:sldMkLst>
          <pc:docMk/>
          <pc:sldMk cId="2729998202" sldId="319"/>
        </pc:sldMkLst>
        <pc:spChg chg="mod">
          <ac:chgData name="Tanya Hyland" userId="S::tanya.hyland@daniels.utoronto.ca::91a00981-7b2a-4032-9582-f431ddea3443" providerId="AD" clId="Web-{489B7C9E-C636-289E-F2F7-D408014F9274}" dt="2024-07-02T15:21:19.498" v="59" actId="20577"/>
          <ac:spMkLst>
            <pc:docMk/>
            <pc:sldMk cId="2729998202" sldId="319"/>
            <ac:spMk id="23" creationId="{00000000-0000-0000-0000-000000000000}"/>
          </ac:spMkLst>
        </pc:spChg>
      </pc:sldChg>
      <pc:sldChg chg="modSp">
        <pc:chgData name="Tanya Hyland" userId="S::tanya.hyland@daniels.utoronto.ca::91a00981-7b2a-4032-9582-f431ddea3443" providerId="AD" clId="Web-{489B7C9E-C636-289E-F2F7-D408014F9274}" dt="2024-07-02T15:26:14.629" v="100" actId="20577"/>
        <pc:sldMkLst>
          <pc:docMk/>
          <pc:sldMk cId="4080018112" sldId="321"/>
        </pc:sldMkLst>
        <pc:spChg chg="mod">
          <ac:chgData name="Tanya Hyland" userId="S::tanya.hyland@daniels.utoronto.ca::91a00981-7b2a-4032-9582-f431ddea3443" providerId="AD" clId="Web-{489B7C9E-C636-289E-F2F7-D408014F9274}" dt="2024-07-02T15:26:14.629" v="100" actId="20577"/>
          <ac:spMkLst>
            <pc:docMk/>
            <pc:sldMk cId="4080018112" sldId="321"/>
            <ac:spMk id="2" creationId="{00000000-0000-0000-0000-000000000000}"/>
          </ac:spMkLst>
        </pc:spChg>
      </pc:sldChg>
      <pc:sldChg chg="modSp">
        <pc:chgData name="Tanya Hyland" userId="S::tanya.hyland@daniels.utoronto.ca::91a00981-7b2a-4032-9582-f431ddea3443" providerId="AD" clId="Web-{489B7C9E-C636-289E-F2F7-D408014F9274}" dt="2024-07-02T15:30:52.385" v="220" actId="20577"/>
        <pc:sldMkLst>
          <pc:docMk/>
          <pc:sldMk cId="2261428244" sldId="327"/>
        </pc:sldMkLst>
        <pc:spChg chg="mod">
          <ac:chgData name="Tanya Hyland" userId="S::tanya.hyland@daniels.utoronto.ca::91a00981-7b2a-4032-9582-f431ddea3443" providerId="AD" clId="Web-{489B7C9E-C636-289E-F2F7-D408014F9274}" dt="2024-07-02T15:30:38.244" v="216" actId="20577"/>
          <ac:spMkLst>
            <pc:docMk/>
            <pc:sldMk cId="2261428244" sldId="327"/>
            <ac:spMk id="2" creationId="{00000000-0000-0000-0000-000000000000}"/>
          </ac:spMkLst>
        </pc:spChg>
        <pc:spChg chg="mod">
          <ac:chgData name="Tanya Hyland" userId="S::tanya.hyland@daniels.utoronto.ca::91a00981-7b2a-4032-9582-f431ddea3443" providerId="AD" clId="Web-{489B7C9E-C636-289E-F2F7-D408014F9274}" dt="2024-07-02T15:30:52.385" v="220" actId="20577"/>
          <ac:spMkLst>
            <pc:docMk/>
            <pc:sldMk cId="2261428244" sldId="327"/>
            <ac:spMk id="23" creationId="{00000000-0000-0000-0000-000000000000}"/>
          </ac:spMkLst>
        </pc:spChg>
      </pc:sldChg>
      <pc:sldChg chg="modSp">
        <pc:chgData name="Tanya Hyland" userId="S::tanya.hyland@daniels.utoronto.ca::91a00981-7b2a-4032-9582-f431ddea3443" providerId="AD" clId="Web-{489B7C9E-C636-289E-F2F7-D408014F9274}" dt="2024-07-02T15:23:18.548" v="71" actId="20577"/>
        <pc:sldMkLst>
          <pc:docMk/>
          <pc:sldMk cId="3376603092" sldId="329"/>
        </pc:sldMkLst>
        <pc:spChg chg="mod">
          <ac:chgData name="Tanya Hyland" userId="S::tanya.hyland@daniels.utoronto.ca::91a00981-7b2a-4032-9582-f431ddea3443" providerId="AD" clId="Web-{489B7C9E-C636-289E-F2F7-D408014F9274}" dt="2024-07-02T15:23:18.548" v="71" actId="20577"/>
          <ac:spMkLst>
            <pc:docMk/>
            <pc:sldMk cId="3376603092" sldId="329"/>
            <ac:spMk id="2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35851" cy="351632"/>
          </a:xfrm>
          <a:prstGeom prst="rect">
            <a:avLst/>
          </a:prstGeom>
        </p:spPr>
        <p:txBody>
          <a:bodyPr vert="horz" lIns="91760" tIns="45880" rIns="91760" bIns="45880" rtlCol="0"/>
          <a:lstStyle>
            <a:lvl1pPr algn="l">
              <a:defRPr sz="1200"/>
            </a:lvl1pPr>
          </a:lstStyle>
          <a:p>
            <a:endParaRPr lang="en-US"/>
          </a:p>
        </p:txBody>
      </p:sp>
      <p:sp>
        <p:nvSpPr>
          <p:cNvPr id="3" name="Date Placeholder 2"/>
          <p:cNvSpPr>
            <a:spLocks noGrp="1"/>
          </p:cNvSpPr>
          <p:nvPr>
            <p:ph type="dt" sz="quarter" idx="1"/>
          </p:nvPr>
        </p:nvSpPr>
        <p:spPr>
          <a:xfrm>
            <a:off x="5274830" y="0"/>
            <a:ext cx="4035851" cy="351632"/>
          </a:xfrm>
          <a:prstGeom prst="rect">
            <a:avLst/>
          </a:prstGeom>
        </p:spPr>
        <p:txBody>
          <a:bodyPr vert="horz" lIns="91760" tIns="45880" rIns="91760" bIns="45880" rtlCol="0"/>
          <a:lstStyle>
            <a:lvl1pPr algn="r">
              <a:defRPr sz="1200"/>
            </a:lvl1pPr>
          </a:lstStyle>
          <a:p>
            <a:fld id="{E78B265C-901A-4D9D-90E4-04427ABE0626}" type="datetimeFigureOut">
              <a:rPr lang="en-US" smtClean="0"/>
              <a:t>7/2/2024</a:t>
            </a:fld>
            <a:endParaRPr lang="en-US"/>
          </a:p>
        </p:txBody>
      </p:sp>
      <p:sp>
        <p:nvSpPr>
          <p:cNvPr id="4" name="Footer Placeholder 3"/>
          <p:cNvSpPr>
            <a:spLocks noGrp="1"/>
          </p:cNvSpPr>
          <p:nvPr>
            <p:ph type="ftr" sz="quarter" idx="2"/>
          </p:nvPr>
        </p:nvSpPr>
        <p:spPr>
          <a:xfrm>
            <a:off x="1" y="6674644"/>
            <a:ext cx="4035851" cy="351631"/>
          </a:xfrm>
          <a:prstGeom prst="rect">
            <a:avLst/>
          </a:prstGeom>
        </p:spPr>
        <p:txBody>
          <a:bodyPr vert="horz" lIns="91760" tIns="45880" rIns="91760" bIns="45880" rtlCol="0" anchor="b"/>
          <a:lstStyle>
            <a:lvl1pPr algn="l">
              <a:defRPr sz="1200"/>
            </a:lvl1pPr>
          </a:lstStyle>
          <a:p>
            <a:endParaRPr lang="en-US"/>
          </a:p>
        </p:txBody>
      </p:sp>
      <p:sp>
        <p:nvSpPr>
          <p:cNvPr id="5" name="Slide Number Placeholder 4"/>
          <p:cNvSpPr>
            <a:spLocks noGrp="1"/>
          </p:cNvSpPr>
          <p:nvPr>
            <p:ph type="sldNum" sz="quarter" idx="3"/>
          </p:nvPr>
        </p:nvSpPr>
        <p:spPr>
          <a:xfrm>
            <a:off x="5274830" y="6674644"/>
            <a:ext cx="4035851" cy="351631"/>
          </a:xfrm>
          <a:prstGeom prst="rect">
            <a:avLst/>
          </a:prstGeom>
        </p:spPr>
        <p:txBody>
          <a:bodyPr vert="horz" lIns="91760" tIns="45880" rIns="91760" bIns="45880" rtlCol="0" anchor="b"/>
          <a:lstStyle>
            <a:lvl1pPr algn="r">
              <a:defRPr sz="1200"/>
            </a:lvl1pPr>
          </a:lstStyle>
          <a:p>
            <a:fld id="{92658C61-C509-45E0-8E90-C54CEA2FE528}" type="slidenum">
              <a:rPr lang="en-US" smtClean="0"/>
              <a:t>‹#›</a:t>
            </a:fld>
            <a:endParaRPr lang="en-US"/>
          </a:p>
        </p:txBody>
      </p:sp>
    </p:spTree>
    <p:extLst>
      <p:ext uri="{BB962C8B-B14F-4D97-AF65-F5344CB8AC3E}">
        <p14:creationId xmlns:p14="http://schemas.microsoft.com/office/powerpoint/2010/main" val="3899681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997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Welcom</a:t>
            </a:r>
            <a:r>
              <a:rPr lang="en-US" baseline="0" dirty="0"/>
              <a:t>e to the Daniels Faculty! We’ve prepared two slide shows for all of you to help you with managing your finances while you are here at Daniels. This first slide show will provide you with a basic overview of fees and payments including important dates and deadlines. The second slide show will detail the different financial resources that are available to you. </a:t>
            </a:r>
          </a:p>
          <a:p>
            <a:endParaRPr lang="en-US" baseline="0" dirty="0"/>
          </a:p>
          <a:p>
            <a:r>
              <a:rPr lang="en-US" baseline="0" dirty="0"/>
              <a:t>If you have any questions after viewing these two slide shows, feel free to contact us. Our contact information is noted at the end of both slide shows. Let’s begin.!</a:t>
            </a:r>
            <a:endParaRPr dirty="0"/>
          </a:p>
        </p:txBody>
      </p:sp>
    </p:spTree>
    <p:extLst>
      <p:ext uri="{BB962C8B-B14F-4D97-AF65-F5344CB8AC3E}">
        <p14:creationId xmlns:p14="http://schemas.microsoft.com/office/powerpoint/2010/main" val="1883960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Here’s a screenshot of the</a:t>
            </a:r>
            <a:r>
              <a:rPr lang="en-US" baseline="0" dirty="0"/>
              <a:t> ACORN dashboard, in case you have not yet logged in to your ACORN account.</a:t>
            </a:r>
          </a:p>
          <a:p>
            <a:endParaRPr lang="en-US" baseline="0" dirty="0"/>
          </a:p>
          <a:p>
            <a:r>
              <a:rPr lang="en-US" baseline="0" dirty="0"/>
              <a:t>Where the Account Balance is red – that’s what you still need to pay to the University. Keep in mind, you are not required to pay all of that red amount in one payment by the August 30</a:t>
            </a:r>
            <a:r>
              <a:rPr lang="en-US" baseline="30000" dirty="0"/>
              <a:t>th</a:t>
            </a:r>
            <a:r>
              <a:rPr lang="en-US" baseline="0" dirty="0"/>
              <a:t> payment deadline. It’s best to view your fees invoice to check what you are required to pay by August 30</a:t>
            </a:r>
            <a:r>
              <a:rPr lang="en-US" baseline="30000" dirty="0"/>
              <a:t>th</a:t>
            </a:r>
            <a:r>
              <a:rPr lang="en-US" baseline="0" dirty="0"/>
              <a:t>. </a:t>
            </a:r>
          </a:p>
          <a:p>
            <a:endParaRPr lang="en-US" baseline="0" dirty="0"/>
          </a:p>
          <a:p>
            <a:r>
              <a:rPr lang="en-US" baseline="0" dirty="0"/>
              <a:t>Click on the View Invoice button to see your fees invoice.</a:t>
            </a:r>
          </a:p>
          <a:p>
            <a:endParaRPr lang="en-US" baseline="0" dirty="0"/>
          </a:p>
          <a:p>
            <a:r>
              <a:rPr lang="en-US" baseline="0" dirty="0"/>
              <a:t>Click on the Make a Payment button to see how you can pay your fees.</a:t>
            </a:r>
          </a:p>
          <a:p>
            <a:endParaRPr lang="en-US" baseline="0" dirty="0"/>
          </a:p>
          <a:p>
            <a:r>
              <a:rPr lang="en-US" baseline="0" dirty="0"/>
              <a:t>Once your payment has reached your ACORN account, the red amount will change or decrease. On the Academics section of your dashboard, it will also show that you are registered in your program for the 2023-2024 Fall/Winter semesters. </a:t>
            </a:r>
          </a:p>
          <a:p>
            <a:endParaRPr lang="en-US" baseline="0" dirty="0"/>
          </a:p>
          <a:p>
            <a:r>
              <a:rPr lang="en-US" baseline="0" dirty="0"/>
              <a:t>There’s a link to a sample fee invoice on this slide. Click on it and you’ll see an annotated fees invoice pop up on your browser.	</a:t>
            </a:r>
            <a:endParaRPr dirty="0"/>
          </a:p>
        </p:txBody>
      </p:sp>
    </p:spTree>
    <p:extLst>
      <p:ext uri="{BB962C8B-B14F-4D97-AF65-F5344CB8AC3E}">
        <p14:creationId xmlns:p14="http://schemas.microsoft.com/office/powerpoint/2010/main" val="251331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The Make a Payment button on</a:t>
            </a:r>
            <a:r>
              <a:rPr lang="en-US" baseline="0" dirty="0"/>
              <a:t> your ACORN dashboard will explain your options for paying so that you can get registered – you can pay from your Canadian bank, or use a Canadian credit card. Keep in mind that if you use a credit card, you will be assessed a convenience fee. </a:t>
            </a:r>
          </a:p>
          <a:p>
            <a:endParaRPr lang="en-US" baseline="0" dirty="0"/>
          </a:p>
          <a:p>
            <a:r>
              <a:rPr lang="en-US" baseline="0" dirty="0"/>
              <a:t>If you’re paying from outside Canada, your best option is to pay through </a:t>
            </a:r>
            <a:r>
              <a:rPr lang="en-US" baseline="0" dirty="0" err="1"/>
              <a:t>Convera</a:t>
            </a:r>
            <a:r>
              <a:rPr lang="en-US" baseline="0" dirty="0"/>
              <a:t> or </a:t>
            </a:r>
            <a:r>
              <a:rPr lang="en-US" baseline="0" dirty="0" err="1"/>
              <a:t>Flywire</a:t>
            </a:r>
            <a:r>
              <a:rPr lang="en-US" baseline="0" dirty="0"/>
              <a:t>. </a:t>
            </a:r>
          </a:p>
          <a:p>
            <a:endParaRPr lang="en-US" baseline="0" dirty="0"/>
          </a:p>
          <a:p>
            <a:r>
              <a:rPr lang="en-US" baseline="0" dirty="0"/>
              <a:t>To review all the details for how to make a payment, click on the Student Accounts link on this slide. It will provide you the same information as you will see when you click on the Make a Payment button on your ACORN dashboard.</a:t>
            </a:r>
            <a:endParaRPr dirty="0"/>
          </a:p>
        </p:txBody>
      </p:sp>
    </p:spTree>
    <p:extLst>
      <p:ext uri="{BB962C8B-B14F-4D97-AF65-F5344CB8AC3E}">
        <p14:creationId xmlns:p14="http://schemas.microsoft.com/office/powerpoint/2010/main" val="2759000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When paying your fees, whether via your Canadian bank or your Canadian credit card or </a:t>
            </a:r>
            <a:r>
              <a:rPr lang="en-US" dirty="0" err="1"/>
              <a:t>Convera</a:t>
            </a:r>
            <a:r>
              <a:rPr lang="en-US" dirty="0"/>
              <a:t> or </a:t>
            </a:r>
            <a:r>
              <a:rPr lang="en-US" dirty="0" err="1"/>
              <a:t>Flywire</a:t>
            </a:r>
            <a:r>
              <a:rPr lang="en-US" baseline="0" dirty="0"/>
              <a:t>, use your ROSI account number as the account number on your payment. You can find your ROSI account number at the top right-hand corner of your ACORN fees invoice.</a:t>
            </a:r>
          </a:p>
          <a:p>
            <a:endParaRPr lang="en-US" baseline="0" dirty="0"/>
          </a:p>
          <a:p>
            <a:r>
              <a:rPr lang="en-US" baseline="0" dirty="0"/>
              <a:t>If you do not include your ROSI account number, your bank will not know where to direct the payment you are making. </a:t>
            </a:r>
          </a:p>
          <a:p>
            <a:endParaRPr lang="en-US" baseline="0" dirty="0"/>
          </a:p>
          <a:p>
            <a:r>
              <a:rPr lang="en-US" baseline="0" dirty="0"/>
              <a:t>When paying by the August 30</a:t>
            </a:r>
            <a:r>
              <a:rPr lang="en-US" baseline="30000" dirty="0"/>
              <a:t>th</a:t>
            </a:r>
            <a:r>
              <a:rPr lang="en-US" baseline="0" dirty="0"/>
              <a:t> payment deadline, pay the Minimum payment to register amount at the bottom of your fees invoice. This minimum payment to register amount is equivalent to your fall term fees. You are not required to pay both your fall term and winter term fees by this deadline date, just your fall term fees. You will be able to pay your winter term fees at a later deadline date.</a:t>
            </a:r>
          </a:p>
          <a:p>
            <a:endParaRPr lang="en-US" baseline="0" dirty="0"/>
          </a:p>
          <a:p>
            <a:r>
              <a:rPr lang="en-US" baseline="0" dirty="0"/>
              <a:t>Be sure to always keep a copy of your payment, so that in case you need to follow up about it, you have that proof handy.</a:t>
            </a:r>
            <a:endParaRPr dirty="0"/>
          </a:p>
        </p:txBody>
      </p:sp>
    </p:spTree>
    <p:extLst>
      <p:ext uri="{BB962C8B-B14F-4D97-AF65-F5344CB8AC3E}">
        <p14:creationId xmlns:p14="http://schemas.microsoft.com/office/powerpoint/2010/main" val="3931919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Once you</a:t>
            </a:r>
            <a:r>
              <a:rPr lang="en-US" baseline="0" dirty="0"/>
              <a:t> have made your payment, monitor your ACORN fees invoice. Your payment will be reflected there in three to five business days after you made the payment. For </a:t>
            </a:r>
            <a:r>
              <a:rPr lang="en-US" baseline="0" dirty="0" err="1"/>
              <a:t>Convera</a:t>
            </a:r>
            <a:r>
              <a:rPr lang="en-US" baseline="0" dirty="0"/>
              <a:t> or </a:t>
            </a:r>
            <a:r>
              <a:rPr lang="en-US" baseline="0" dirty="0" err="1"/>
              <a:t>Flywire</a:t>
            </a:r>
            <a:r>
              <a:rPr lang="en-US" baseline="0" dirty="0"/>
              <a:t>, it might take as much as five to seven business days.</a:t>
            </a:r>
          </a:p>
          <a:p>
            <a:endParaRPr lang="en-US" baseline="0" dirty="0"/>
          </a:p>
          <a:p>
            <a:r>
              <a:rPr lang="en-US" baseline="0" dirty="0"/>
              <a:t>Once you see the payment on your ACORN, your ACORN dashboard will also change from INVITED to REGISTERED. That means you’re now registered in your program for the 2023-24 academic year. </a:t>
            </a:r>
          </a:p>
          <a:p>
            <a:endParaRPr lang="en-US" baseline="0" dirty="0"/>
          </a:p>
          <a:p>
            <a:r>
              <a:rPr lang="en-US" baseline="0" dirty="0"/>
              <a:t>You will also see the amount in red, your account balance, will have gone down. Remember that you will still need to pay that red amount at a later date.</a:t>
            </a:r>
          </a:p>
          <a:p>
            <a:endParaRPr lang="en-US" baseline="0" dirty="0"/>
          </a:p>
          <a:p>
            <a:r>
              <a:rPr lang="en-US" baseline="0" dirty="0"/>
              <a:t>If your payment still has not shown up on your ACORN fees invoice after five or seven business days, email us your proof of payment and we will help you track it down.</a:t>
            </a:r>
            <a:endParaRPr dirty="0"/>
          </a:p>
        </p:txBody>
      </p:sp>
    </p:spTree>
    <p:extLst>
      <p:ext uri="{BB962C8B-B14F-4D97-AF65-F5344CB8AC3E}">
        <p14:creationId xmlns:p14="http://schemas.microsoft.com/office/powerpoint/2010/main" val="2316287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is possible to pay by instalment – for example, to pay your fall term fees, pay in instalments between mid-July and the payment deadline on August 30</a:t>
            </a:r>
            <a:r>
              <a:rPr lang="en-US" baseline="30000" dirty="0"/>
              <a:t>th</a:t>
            </a:r>
            <a:r>
              <a:rPr lang="en-US" baseline="0" dirty="0"/>
              <a:t>. To pay your winter term fees, pay in instalments between August 30</a:t>
            </a:r>
            <a:r>
              <a:rPr lang="en-US" baseline="30000" dirty="0"/>
              <a:t>th</a:t>
            </a:r>
            <a:r>
              <a:rPr lang="en-US" baseline="0" dirty="0"/>
              <a:t> and the winter term fee payment deadline at the end of November. </a:t>
            </a:r>
            <a:endParaRPr lang="en-US" dirty="0"/>
          </a:p>
          <a:p>
            <a:endParaRPr lang="en-US" dirty="0"/>
          </a:p>
          <a:p>
            <a:r>
              <a:rPr lang="en-US" dirty="0"/>
              <a:t>Service</a:t>
            </a:r>
            <a:r>
              <a:rPr lang="en-US" baseline="0" dirty="0"/>
              <a:t> charges are assessed on any outstanding fees, based on the schedule listed on this slide, so try as best as you can to pay your fees by the listed payment deadline dates.</a:t>
            </a:r>
          </a:p>
          <a:p>
            <a:endParaRPr lang="en-US" baseline="0" dirty="0"/>
          </a:p>
        </p:txBody>
      </p:sp>
    </p:spTree>
    <p:extLst>
      <p:ext uri="{BB962C8B-B14F-4D97-AF65-F5344CB8AC3E}">
        <p14:creationId xmlns:p14="http://schemas.microsoft.com/office/powerpoint/2010/main" val="4208207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The</a:t>
            </a:r>
            <a:r>
              <a:rPr lang="en-US" baseline="0" dirty="0"/>
              <a:t> </a:t>
            </a:r>
            <a:r>
              <a:rPr lang="en-US" dirty="0"/>
              <a:t>other</a:t>
            </a:r>
            <a:r>
              <a:rPr lang="en-US" baseline="0" dirty="0"/>
              <a:t> option t</a:t>
            </a:r>
            <a:r>
              <a:rPr lang="en-US" dirty="0"/>
              <a:t>o become registered for the 2023-24 academic year</a:t>
            </a:r>
            <a:r>
              <a:rPr lang="en-US" baseline="0" dirty="0"/>
              <a:t> is to request a tuition fee deferral.</a:t>
            </a:r>
          </a:p>
          <a:p>
            <a:endParaRPr lang="en-US" baseline="0" dirty="0"/>
          </a:p>
          <a:p>
            <a:r>
              <a:rPr lang="en-US" baseline="0" dirty="0"/>
              <a:t>If you are successful in requesting a tuition fee deferral, you will get registered into your program even if you have not yet paid any portion of your fees. Your fee payment deadline is also deferred or extended to a later date. Your fall term fee payment deadline will get extended from Aug 30 to Sept 30, and your winter term fee payment deadline will get extended from Nov 30 to Jan 31. </a:t>
            </a:r>
          </a:p>
          <a:p>
            <a:endParaRPr lang="en-US" baseline="0" dirty="0"/>
          </a:p>
          <a:p>
            <a:r>
              <a:rPr lang="en-US" baseline="0" dirty="0"/>
              <a:t>Students who have applied to and are receiving government student loans and grants, or are receiving scholarship amounts that are greater than or equal to the minimum payment to register amount listed on their ACORN fees invoice are eligible to apply for a tuition fee deferral. These students are eligible because they have money coming from their government loans and grants, or from their scholarship, but their money is not yet available by the August 30</a:t>
            </a:r>
            <a:r>
              <a:rPr lang="en-US" baseline="30000" dirty="0"/>
              <a:t>th</a:t>
            </a:r>
            <a:r>
              <a:rPr lang="en-US" baseline="0" dirty="0"/>
              <a:t> payment deadline.</a:t>
            </a:r>
          </a:p>
        </p:txBody>
      </p:sp>
    </p:spTree>
    <p:extLst>
      <p:ext uri="{BB962C8B-B14F-4D97-AF65-F5344CB8AC3E}">
        <p14:creationId xmlns:p14="http://schemas.microsoft.com/office/powerpoint/2010/main" val="75010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Students with government</a:t>
            </a:r>
            <a:r>
              <a:rPr lang="en-US" baseline="0" dirty="0"/>
              <a:t> student loans and grants for 2023-24 are eligible to request tuition fee deferrals. There are different steps to follow, depending on what type of government student funding you have applied for.</a:t>
            </a:r>
          </a:p>
          <a:p>
            <a:endParaRPr lang="en-US" baseline="0" dirty="0"/>
          </a:p>
          <a:p>
            <a:r>
              <a:rPr lang="en-US" baseline="0" dirty="0"/>
              <a:t>Here is a tip – do not wait until the last minute to apply for your government student funding. Apply as soon as possible, so that you can apply for a tuition fee deferral as soon as possible, so that you can be registered as soon as possible.</a:t>
            </a:r>
            <a:endParaRPr dirty="0"/>
          </a:p>
        </p:txBody>
      </p:sp>
    </p:spTree>
    <p:extLst>
      <p:ext uri="{BB962C8B-B14F-4D97-AF65-F5344CB8AC3E}">
        <p14:creationId xmlns:p14="http://schemas.microsoft.com/office/powerpoint/2010/main" val="4263137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For students with government student funding – wait three days</a:t>
            </a:r>
            <a:r>
              <a:rPr lang="en-US" baseline="0" dirty="0"/>
              <a:t> after you submit your application before you click on the Tuition Fee Deferral button on your ACORN account. </a:t>
            </a:r>
          </a:p>
          <a:p>
            <a:endParaRPr lang="en-US" baseline="0" dirty="0"/>
          </a:p>
          <a:p>
            <a:r>
              <a:rPr lang="en-US" baseline="0" dirty="0"/>
              <a:t>If you are successful with your deferral request, you will immediately see.</a:t>
            </a:r>
          </a:p>
          <a:p>
            <a:endParaRPr lang="en-US" baseline="0" dirty="0"/>
          </a:p>
          <a:p>
            <a:r>
              <a:rPr lang="en-US" baseline="0" dirty="0"/>
              <a:t>If it notes that there is a problem, please email us and we will investigate the issue. </a:t>
            </a:r>
          </a:p>
          <a:p>
            <a:endParaRPr lang="en-US" baseline="0" dirty="0"/>
          </a:p>
          <a:p>
            <a:r>
              <a:rPr lang="en-US" baseline="0" dirty="0"/>
              <a:t>Remember, your successful tuition deferral registered you without any payments, but you still need to pay your fees by your extended payment deadlines of Sept 30 for fall term fees and Jan 31 for winter term fees.</a:t>
            </a:r>
            <a:endParaRPr dirty="0"/>
          </a:p>
        </p:txBody>
      </p:sp>
    </p:spTree>
    <p:extLst>
      <p:ext uri="{BB962C8B-B14F-4D97-AF65-F5344CB8AC3E}">
        <p14:creationId xmlns:p14="http://schemas.microsoft.com/office/powerpoint/2010/main" val="1964022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Students who have scholarships that are equal</a:t>
            </a:r>
            <a:r>
              <a:rPr lang="en-US" baseline="0" dirty="0"/>
              <a:t> to or greater than the required minimum payment listed on their fee invoice are also eligible to apply for a tuition fee deferral.</a:t>
            </a:r>
          </a:p>
          <a:p>
            <a:endParaRPr lang="en-US" baseline="0" dirty="0"/>
          </a:p>
          <a:p>
            <a:r>
              <a:rPr lang="en-US" baseline="0" dirty="0"/>
              <a:t>Email us proof of your scholarship. Once we have processed your tuition fee deferral, we will notify you. </a:t>
            </a:r>
          </a:p>
          <a:p>
            <a:endParaRPr lang="en-US" baseline="0" dirty="0"/>
          </a:p>
          <a:p>
            <a:r>
              <a:rPr lang="en-US" baseline="0" dirty="0"/>
              <a:t>If your scholarship provider is not Daniels or UT, work with them to ensure that your scholarship money is paid to your ACORN account by the Sept 30 fall payment deadline.</a:t>
            </a:r>
          </a:p>
          <a:p>
            <a:endParaRPr lang="en-US" baseline="0" dirty="0"/>
          </a:p>
          <a:p>
            <a:r>
              <a:rPr lang="en-US" baseline="0" dirty="0"/>
              <a:t>If your scholarship amount is lower than the required minimum payment listed at the bottom of your fees invoice, pay the difference between your scholarship amount and your required minimum payment. For example, if your required minimum payment is $4000 but your UT admissions scholarship is $1000, pay $3000 towards your ACORN account from your own resources. Your payment will get you registered.</a:t>
            </a:r>
          </a:p>
          <a:p>
            <a:endParaRPr lang="en-US" baseline="0" dirty="0"/>
          </a:p>
          <a:p>
            <a:endParaRPr lang="en-US" baseline="0" dirty="0"/>
          </a:p>
          <a:p>
            <a:endParaRPr lang="en-US" baseline="0" dirty="0"/>
          </a:p>
          <a:p>
            <a:endParaRPr dirty="0"/>
          </a:p>
        </p:txBody>
      </p:sp>
    </p:spTree>
    <p:extLst>
      <p:ext uri="{BB962C8B-B14F-4D97-AF65-F5344CB8AC3E}">
        <p14:creationId xmlns:p14="http://schemas.microsoft.com/office/powerpoint/2010/main" val="793627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On your ACORN, click on the ACORN FAQs and How-</a:t>
            </a:r>
            <a:r>
              <a:rPr lang="en-US" dirty="0" err="1"/>
              <a:t>To’s</a:t>
            </a:r>
            <a:r>
              <a:rPr lang="en-US" dirty="0"/>
              <a:t>, as it gives you great information (including videos)</a:t>
            </a:r>
            <a:r>
              <a:rPr lang="en-US" baseline="0" dirty="0"/>
              <a:t> on how to make your fee payments, and request a fee deferral.</a:t>
            </a:r>
            <a:endParaRPr dirty="0"/>
          </a:p>
        </p:txBody>
      </p:sp>
    </p:spTree>
    <p:extLst>
      <p:ext uri="{BB962C8B-B14F-4D97-AF65-F5344CB8AC3E}">
        <p14:creationId xmlns:p14="http://schemas.microsoft.com/office/powerpoint/2010/main" val="3555671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endParaRPr dirty="0"/>
          </a:p>
        </p:txBody>
      </p:sp>
    </p:spTree>
    <p:extLst>
      <p:ext uri="{BB962C8B-B14F-4D97-AF65-F5344CB8AC3E}">
        <p14:creationId xmlns:p14="http://schemas.microsoft.com/office/powerpoint/2010/main" val="4117564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As</a:t>
            </a:r>
            <a:r>
              <a:rPr lang="en-US" baseline="0" dirty="0"/>
              <a:t> you are about to start your university adventure, we encourage you to review the Financial Basics videos on this Government of Canada website. You will gain a lot of insight into how to manage your money, so that you can be successful not just at university, but later on after you graduate.</a:t>
            </a:r>
            <a:endParaRPr dirty="0"/>
          </a:p>
        </p:txBody>
      </p:sp>
    </p:spTree>
    <p:extLst>
      <p:ext uri="{BB962C8B-B14F-4D97-AF65-F5344CB8AC3E}">
        <p14:creationId xmlns:p14="http://schemas.microsoft.com/office/powerpoint/2010/main" val="1873129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60" tIns="46680" rIns="93360" bIns="46680">
            <a:normAutofit fontScale="25000" lnSpcReduction="20000"/>
          </a:bodyPr>
          <a:lstStyle/>
          <a:p>
            <a:r>
              <a:rPr lang="en-US" dirty="0"/>
              <a:t>If you</a:t>
            </a:r>
            <a:r>
              <a:rPr lang="en-US" baseline="0" dirty="0"/>
              <a:t> have questions after viewing this slide show, please contact us either at awards@daniels.utoronto.ca or at registrar@daniels.utoronto.ca.</a:t>
            </a:r>
          </a:p>
          <a:p>
            <a:endParaRPr lang="en-US" baseline="0" dirty="0"/>
          </a:p>
          <a:p>
            <a:r>
              <a:rPr lang="en-US" baseline="0" dirty="0"/>
              <a:t>We’ll see you in the next slide show on Financial Resources!</a:t>
            </a:r>
            <a:endParaRPr dirty="0"/>
          </a:p>
        </p:txBody>
      </p:sp>
    </p:spTree>
    <p:extLst>
      <p:ext uri="{BB962C8B-B14F-4D97-AF65-F5344CB8AC3E}">
        <p14:creationId xmlns:p14="http://schemas.microsoft.com/office/powerpoint/2010/main" val="1349370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First</a:t>
            </a:r>
            <a:r>
              <a:rPr lang="en-US" baseline="0" dirty="0"/>
              <a:t> up, a brief explanation of your tuition fees, or what you will need to pay to the University and the Daniels Faculty for your studies. </a:t>
            </a:r>
          </a:p>
          <a:p>
            <a:endParaRPr lang="en-US" baseline="0" dirty="0"/>
          </a:p>
          <a:p>
            <a:r>
              <a:rPr lang="en-US" dirty="0"/>
              <a:t>Your tuition</a:t>
            </a:r>
            <a:r>
              <a:rPr lang="en-US" baseline="0" dirty="0"/>
              <a:t> fees are made up of two separate things;</a:t>
            </a:r>
          </a:p>
          <a:p>
            <a:endParaRPr lang="en-US" baseline="0" dirty="0"/>
          </a:p>
          <a:p>
            <a:r>
              <a:rPr lang="en-US" baseline="0" dirty="0"/>
              <a:t>First are the fees you pay for the courses you are in – these are your program or course fees.</a:t>
            </a:r>
          </a:p>
          <a:p>
            <a:endParaRPr lang="en-US" baseline="0" dirty="0"/>
          </a:p>
          <a:p>
            <a:r>
              <a:rPr lang="en-US" baseline="0" dirty="0"/>
              <a:t>Second are the incidental, system access, and ancillary fees, which pay for university services like health and wellness, student counselling, career services, and athletics and recreation. 		</a:t>
            </a:r>
            <a:endParaRPr dirty="0"/>
          </a:p>
        </p:txBody>
      </p:sp>
    </p:spTree>
    <p:extLst>
      <p:ext uri="{BB962C8B-B14F-4D97-AF65-F5344CB8AC3E}">
        <p14:creationId xmlns:p14="http://schemas.microsoft.com/office/powerpoint/2010/main" val="3864737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For those who are living in residence</a:t>
            </a:r>
            <a:r>
              <a:rPr lang="en-US" baseline="0" dirty="0"/>
              <a:t> </a:t>
            </a:r>
            <a:r>
              <a:rPr lang="en-US" dirty="0"/>
              <a:t>(for example New College next</a:t>
            </a:r>
            <a:r>
              <a:rPr lang="en-US" baseline="0" dirty="0"/>
              <a:t> door to Daniels, or Chestnut Residence south of Daniels), you will also be paying your residence fees to the University.</a:t>
            </a:r>
            <a:endParaRPr dirty="0"/>
          </a:p>
        </p:txBody>
      </p:sp>
    </p:spTree>
    <p:extLst>
      <p:ext uri="{BB962C8B-B14F-4D97-AF65-F5344CB8AC3E}">
        <p14:creationId xmlns:p14="http://schemas.microsoft.com/office/powerpoint/2010/main" val="3416645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On this slide, you</a:t>
            </a:r>
            <a:r>
              <a:rPr lang="en-US" baseline="0" dirty="0"/>
              <a:t> will see</a:t>
            </a:r>
            <a:r>
              <a:rPr lang="en-US" dirty="0"/>
              <a:t> the fees that you will be assessed for the courses that you are enrolled</a:t>
            </a:r>
            <a:r>
              <a:rPr lang="en-US" baseline="0" dirty="0"/>
              <a:t> in or are taking. </a:t>
            </a:r>
          </a:p>
          <a:p>
            <a:endParaRPr lang="en-US" baseline="0" dirty="0"/>
          </a:p>
          <a:p>
            <a:r>
              <a:rPr lang="en-US" baseline="0" dirty="0"/>
              <a:t>If you’re taking 4.0 credits or more over both fall and winter terms, you will be assessed these flat program fees.</a:t>
            </a:r>
          </a:p>
          <a:p>
            <a:endParaRPr lang="en-US" baseline="0" dirty="0"/>
          </a:p>
          <a:p>
            <a:r>
              <a:rPr lang="en-US" baseline="0" dirty="0"/>
              <a:t>Everybody will be assessed these program fees at the beginning of each year. And if you’re taking 3.5 credits or less over both fall and winter terms, you may be eligible to request to be assessed course fees, where you pay per course. </a:t>
            </a:r>
          </a:p>
          <a:p>
            <a:endParaRPr lang="en-US" baseline="0" dirty="0"/>
          </a:p>
          <a:p>
            <a:r>
              <a:rPr lang="en-US" baseline="0" dirty="0"/>
              <a:t>More information about the process for requesting per-course fees assessment can be found on the Daniels website cited here. </a:t>
            </a:r>
          </a:p>
          <a:p>
            <a:endParaRPr dirty="0"/>
          </a:p>
        </p:txBody>
      </p:sp>
    </p:spTree>
    <p:extLst>
      <p:ext uri="{BB962C8B-B14F-4D97-AF65-F5344CB8AC3E}">
        <p14:creationId xmlns:p14="http://schemas.microsoft.com/office/powerpoint/2010/main" val="1222352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We</a:t>
            </a:r>
            <a:r>
              <a:rPr lang="en-US" baseline="0" dirty="0"/>
              <a:t> always recommend that you discuss your questions about adding or dropping courses with us here at the Office of the Registrar and Student Services or ORSS. You can always email us at registrar@daniels.utoronto.ca. We’ll note our email addresses again at the end of this slide show.</a:t>
            </a:r>
            <a:endParaRPr dirty="0"/>
          </a:p>
        </p:txBody>
      </p:sp>
    </p:spTree>
    <p:extLst>
      <p:ext uri="{BB962C8B-B14F-4D97-AF65-F5344CB8AC3E}">
        <p14:creationId xmlns:p14="http://schemas.microsoft.com/office/powerpoint/2010/main" val="3565765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In</a:t>
            </a:r>
            <a:r>
              <a:rPr lang="en-US" baseline="0" dirty="0"/>
              <a:t> addition to your program or course fees, t</a:t>
            </a:r>
            <a:r>
              <a:rPr lang="en-US" dirty="0"/>
              <a:t>here are services available</a:t>
            </a:r>
            <a:r>
              <a:rPr lang="en-US" baseline="0" dirty="0"/>
              <a:t> at Daniels and the University that you will be assessed or asked to pay as well.</a:t>
            </a:r>
          </a:p>
          <a:p>
            <a:endParaRPr lang="en-US" baseline="0" dirty="0"/>
          </a:p>
          <a:p>
            <a:r>
              <a:rPr lang="en-US" baseline="0" dirty="0"/>
              <a:t>These are called incidental or ancillary fees, and the estimated amounts for this year are noted on this slide. You will see all of these fees detailed on your fees invoice on your ACORN account, so you will know exactly which services you have been assessed. It is always encouraged that students review all these fees on their invoice, so that they can see what are the services they are paying for.</a:t>
            </a:r>
          </a:p>
          <a:p>
            <a:endParaRPr lang="en-US" baseline="0" dirty="0"/>
          </a:p>
        </p:txBody>
      </p:sp>
    </p:spTree>
    <p:extLst>
      <p:ext uri="{BB962C8B-B14F-4D97-AF65-F5344CB8AC3E}">
        <p14:creationId xmlns:p14="http://schemas.microsoft.com/office/powerpoint/2010/main" val="3356997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There</a:t>
            </a:r>
            <a:r>
              <a:rPr lang="en-US" baseline="0" dirty="0"/>
              <a:t> are some incidental fees that students can request to be refunded back to them.</a:t>
            </a:r>
          </a:p>
          <a:p>
            <a:endParaRPr lang="en-US" baseline="0" dirty="0"/>
          </a:p>
          <a:p>
            <a:r>
              <a:rPr lang="en-US" baseline="0" dirty="0"/>
              <a:t>For example, if you are still covered under your parents’ health insurance plan, it makes sense to not have double coverage from the health and dental plan offered by your student union. You will need to show proof of alternate coverage. The </a:t>
            </a:r>
            <a:r>
              <a:rPr lang="en-US" baseline="0" dirty="0" err="1"/>
              <a:t>StudentCare</a:t>
            </a:r>
            <a:r>
              <a:rPr lang="en-US" baseline="0" dirty="0"/>
              <a:t> website listed on this slide is where you can get all the information on what you need to do to show proof of your health insurance coverage.  </a:t>
            </a:r>
            <a:endParaRPr lang="en-US" dirty="0"/>
          </a:p>
        </p:txBody>
      </p:sp>
    </p:spTree>
    <p:extLst>
      <p:ext uri="{BB962C8B-B14F-4D97-AF65-F5344CB8AC3E}">
        <p14:creationId xmlns:p14="http://schemas.microsoft.com/office/powerpoint/2010/main" val="4124677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baseline="0" dirty="0"/>
              <a:t>By mid-July, you can view your 2023-24 fees on the fees invoice on your ACORN account. You are responsible for monitoring your fees invoice. No paper copies will be mailed to you, but you can always print out your fees invoice if you need a paper copy.</a:t>
            </a:r>
          </a:p>
          <a:p>
            <a:endParaRPr lang="en-US" baseline="0" dirty="0"/>
          </a:p>
          <a:p>
            <a:r>
              <a:rPr lang="en-US" baseline="0" dirty="0"/>
              <a:t>Please keep this deadline date in mind – Wednesday, August 30th. This is the last date to get yourself registered. You become registered by either paying the minimum payment to register amount listed at the bottom of your ACORN fees invoice, or by successfully requesting a tuition fee deferral.</a:t>
            </a:r>
          </a:p>
          <a:p>
            <a:endParaRPr lang="en-US" baseline="0" dirty="0"/>
          </a:p>
          <a:p>
            <a:r>
              <a:rPr lang="en-US" baseline="0" dirty="0"/>
              <a:t>Click on the Fees page link on this slide to view the Tuition Fee Payments and Deferrals PDF on the Fees page on the Daniels website. That document includes all the details for paying your fees, or for requesting a tuition fee deferral. The next few slides will talk about these two processes.</a:t>
            </a:r>
          </a:p>
          <a:p>
            <a:endParaRPr lang="en-US" baseline="0" dirty="0"/>
          </a:p>
          <a:p>
            <a:endParaRPr dirty="0"/>
          </a:p>
        </p:txBody>
      </p:sp>
    </p:spTree>
    <p:extLst>
      <p:ext uri="{BB962C8B-B14F-4D97-AF65-F5344CB8AC3E}">
        <p14:creationId xmlns:p14="http://schemas.microsoft.com/office/powerpoint/2010/main" val="1871133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D2232A"/>
                </a:solidFill>
                <a:latin typeface="Lettera Text Std"/>
                <a:cs typeface="Lettera Text St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D2232A"/>
                </a:solidFill>
                <a:latin typeface="Lettera Text Std"/>
                <a:cs typeface="Lettera Text Std"/>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D2232A"/>
                </a:solidFill>
                <a:latin typeface="Lettera Text Std"/>
                <a:cs typeface="Lettera Text St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197760" y="505925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17" name="bk object 17"/>
          <p:cNvSpPr/>
          <p:nvPr/>
        </p:nvSpPr>
        <p:spPr>
          <a:xfrm>
            <a:off x="8186332" y="528708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18" name="bk object 18"/>
          <p:cNvSpPr/>
          <p:nvPr/>
        </p:nvSpPr>
        <p:spPr>
          <a:xfrm>
            <a:off x="8358831" y="528708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19" name="bk object 19"/>
          <p:cNvSpPr/>
          <p:nvPr/>
        </p:nvSpPr>
        <p:spPr>
          <a:xfrm>
            <a:off x="8210918" y="5514911"/>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20" name="bk object 20"/>
          <p:cNvSpPr/>
          <p:nvPr/>
        </p:nvSpPr>
        <p:spPr>
          <a:xfrm>
            <a:off x="8255702" y="5687237"/>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21" name="bk object 21"/>
          <p:cNvSpPr/>
          <p:nvPr/>
        </p:nvSpPr>
        <p:spPr>
          <a:xfrm>
            <a:off x="8268592" y="553696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22" name="bk object 22"/>
          <p:cNvSpPr/>
          <p:nvPr/>
        </p:nvSpPr>
        <p:spPr>
          <a:xfrm>
            <a:off x="8255702" y="560554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23" name="bk object 23"/>
          <p:cNvSpPr/>
          <p:nvPr/>
        </p:nvSpPr>
        <p:spPr>
          <a:xfrm>
            <a:off x="8255702" y="552617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4" name="bk object 24"/>
          <p:cNvSpPr/>
          <p:nvPr/>
        </p:nvSpPr>
        <p:spPr>
          <a:xfrm>
            <a:off x="8427535" y="551492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25" name="bk object 25"/>
          <p:cNvSpPr/>
          <p:nvPr/>
        </p:nvSpPr>
        <p:spPr>
          <a:xfrm>
            <a:off x="8537812" y="551301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26" name="bk object 26"/>
          <p:cNvSpPr/>
          <p:nvPr/>
        </p:nvSpPr>
        <p:spPr>
          <a:xfrm>
            <a:off x="8000479" y="5761776"/>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27" name="bk object 27"/>
          <p:cNvSpPr/>
          <p:nvPr/>
        </p:nvSpPr>
        <p:spPr>
          <a:xfrm>
            <a:off x="7823210" y="5988444"/>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28" name="bk object 28"/>
          <p:cNvSpPr/>
          <p:nvPr/>
        </p:nvSpPr>
        <p:spPr>
          <a:xfrm>
            <a:off x="8022671" y="601165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29" name="bk object 29"/>
          <p:cNvSpPr/>
          <p:nvPr/>
        </p:nvSpPr>
        <p:spPr>
          <a:xfrm>
            <a:off x="8009780" y="6080238"/>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30" name="bk object 30"/>
          <p:cNvSpPr/>
          <p:nvPr/>
        </p:nvSpPr>
        <p:spPr>
          <a:xfrm>
            <a:off x="8009780" y="6000863"/>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31" name="bk object 31"/>
          <p:cNvSpPr/>
          <p:nvPr/>
        </p:nvSpPr>
        <p:spPr>
          <a:xfrm>
            <a:off x="8072632" y="6239486"/>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32" name="bk object 32"/>
          <p:cNvSpPr/>
          <p:nvPr/>
        </p:nvSpPr>
        <p:spPr>
          <a:xfrm>
            <a:off x="7997823" y="622845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500" y="441747"/>
            <a:ext cx="8255000" cy="304800"/>
          </a:xfrm>
          <a:prstGeom prst="rect">
            <a:avLst/>
          </a:prstGeom>
        </p:spPr>
        <p:txBody>
          <a:bodyPr wrap="square" lIns="0" tIns="0" rIns="0" bIns="0">
            <a:spAutoFit/>
          </a:bodyPr>
          <a:lstStyle>
            <a:lvl1pPr>
              <a:defRPr sz="2400" b="1" i="0">
                <a:solidFill>
                  <a:srgbClr val="D2232A"/>
                </a:solidFill>
                <a:latin typeface="Lettera Text Std"/>
                <a:cs typeface="Lettera Text Std"/>
              </a:defRPr>
            </a:lvl1pPr>
          </a:lstStyle>
          <a:p>
            <a:endParaRPr/>
          </a:p>
        </p:txBody>
      </p:sp>
      <p:sp>
        <p:nvSpPr>
          <p:cNvPr id="3" name="Holder 3"/>
          <p:cNvSpPr>
            <a:spLocks noGrp="1"/>
          </p:cNvSpPr>
          <p:nvPr>
            <p:ph type="body" idx="1"/>
          </p:nvPr>
        </p:nvSpPr>
        <p:spPr>
          <a:xfrm>
            <a:off x="444500" y="2369314"/>
            <a:ext cx="8255000" cy="26295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fees.utoronto.ca/Assets/Student+Accounts+Digital+Assets/20195+Summer/Guide++to++Reading++Your++Invoice-20195.pdf" TargetMode="External"/><Relationship Id="rId5" Type="http://schemas.openxmlformats.org/officeDocument/2006/relationships/hyperlink" Target="http://www.acorn.utoronto.ca/"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hyperlink" Target="https://studentaccount.utoronto.ca/"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hyperlink" Target="mailto:registrar@daniels.utoronto.ca"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mailto:usa.financialaid@utoronto.ca" TargetMode="External"/><Relationship Id="rId5" Type="http://schemas.openxmlformats.org/officeDocument/2006/relationships/hyperlink" Target="https://www3.adm.utoronto.ca/OOP/index.php"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registrar@daniels.utoronto.ca" TargetMode="External"/><Relationship Id="rId5" Type="http://schemas.openxmlformats.org/officeDocument/2006/relationships/hyperlink" Target="mailto:awards@daniels.utoronto.ca"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hyperlink" Target="mailto:awards@daniels.utoronto.ca"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hyperlink" Target="https://www.canada.ca/en/financial-consumer-agency/services/financial-basics/financial-basics-videos.html"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mailto:registrar@daniels.utoronto.ca" TargetMode="External"/><Relationship Id="rId5" Type="http://schemas.openxmlformats.org/officeDocument/2006/relationships/hyperlink" Target="mailto:awards@daniels.utoronto.ca" TargetMode="External"/><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hyperlink" Target="https://www.daniels.utoronto.ca/info/current-students/undergraduate/fees-financial-support"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daniels.utoronto.ca/resources/student-services" TargetMode="External"/><Relationship Id="rId5" Type="http://schemas.openxmlformats.org/officeDocument/2006/relationships/hyperlink" Target="https://studentaccount.utoronto.ca/tuition-fees/current-fall-winter-fee-refund-schedules/2019-2020-fall-winter/architecture-landscape-and-design-john-h-daniels-faculty-of/2019-2020-fall-winter-session-john-h-daniels-faculty-of-architecture-landscape-and-design/"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apus.ca/"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utsu.ca/" TargetMode="External"/><Relationship Id="rId5" Type="http://schemas.openxmlformats.org/officeDocument/2006/relationships/hyperlink" Target="http://studentcare.ca/rte/en/IHaveAPlan_UTSU_ChangeofCoverage_OptOuts"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gif"/><Relationship Id="rId5" Type="http://schemas.openxmlformats.org/officeDocument/2006/relationships/hyperlink" Target="https://www.daniels.utoronto.ca/info/current-students/undergraduate/fees-financial-support"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441747"/>
            <a:ext cx="8255000" cy="677108"/>
          </a:xfrm>
          <a:prstGeom prst="rect">
            <a:avLst/>
          </a:prstGeom>
        </p:spPr>
        <p:txBody>
          <a:bodyPr vert="horz" wrap="square" lIns="0" tIns="0" rIns="0" bIns="0" rtlCol="0" anchor="t">
            <a:spAutoFit/>
          </a:bodyPr>
          <a:lstStyle/>
          <a:p>
            <a:pPr marL="12700">
              <a:lnSpc>
                <a:spcPct val="100000"/>
              </a:lnSpc>
            </a:pPr>
            <a:r>
              <a:rPr lang="en-US" sz="4400" dirty="0">
                <a:solidFill>
                  <a:srgbClr val="C00000"/>
                </a:solidFill>
                <a:latin typeface="Aptos"/>
              </a:rPr>
              <a:t>Financial Fundamentals</a:t>
            </a:r>
            <a:endParaRPr sz="4400" dirty="0">
              <a:solidFill>
                <a:srgbClr val="C00000"/>
              </a:solidFill>
              <a:latin typeface="Aptos"/>
            </a:endParaRPr>
          </a:p>
        </p:txBody>
      </p:sp>
      <p:sp>
        <p:nvSpPr>
          <p:cNvPr id="3" name="object 3"/>
          <p:cNvSpPr txBox="1"/>
          <p:nvPr/>
        </p:nvSpPr>
        <p:spPr>
          <a:xfrm>
            <a:off x="443966" y="1233621"/>
            <a:ext cx="5135631" cy="4172361"/>
          </a:xfrm>
          <a:prstGeom prst="rect">
            <a:avLst/>
          </a:prstGeom>
        </p:spPr>
        <p:txBody>
          <a:bodyPr vert="horz" wrap="square" lIns="0" tIns="0" rIns="0" bIns="0" rtlCol="0" anchor="t">
            <a:spAutoFit/>
          </a:bodyPr>
          <a:lstStyle/>
          <a:p>
            <a:pPr marL="12700" marR="5080">
              <a:lnSpc>
                <a:spcPct val="107200"/>
              </a:lnSpc>
            </a:pPr>
            <a:r>
              <a:rPr lang="en-US" sz="1600" dirty="0">
                <a:solidFill>
                  <a:srgbClr val="231F20"/>
                </a:solidFill>
                <a:latin typeface="Aptos"/>
                <a:cs typeface="Lettera Text Std"/>
              </a:rPr>
              <a:t>This is the first of two Financial Fundamentals slide shows </a:t>
            </a:r>
          </a:p>
          <a:p>
            <a:pPr marL="12700" marR="5080">
              <a:lnSpc>
                <a:spcPct val="107200"/>
              </a:lnSpc>
            </a:pPr>
            <a:r>
              <a:rPr lang="en-US" sz="1600" dirty="0">
                <a:solidFill>
                  <a:srgbClr val="231F20"/>
                </a:solidFill>
                <a:latin typeface="Aptos"/>
                <a:cs typeface="Lettera Text Std"/>
              </a:rPr>
              <a:t>It will discuss:</a:t>
            </a:r>
          </a:p>
          <a:p>
            <a:pPr marL="12700" marR="5080">
              <a:lnSpc>
                <a:spcPct val="107200"/>
              </a:lnSpc>
            </a:pPr>
            <a:r>
              <a:rPr lang="en-US" sz="1600" b="1" dirty="0">
                <a:solidFill>
                  <a:srgbClr val="231F20"/>
                </a:solidFill>
                <a:latin typeface="Aptos"/>
                <a:cs typeface="Lettera Text Std"/>
              </a:rPr>
              <a:t>Fees and Payments</a:t>
            </a:r>
          </a:p>
          <a:p>
            <a:pPr marL="12700" marR="5080">
              <a:lnSpc>
                <a:spcPct val="107200"/>
              </a:lnSpc>
            </a:pPr>
            <a:r>
              <a:rPr lang="en-US" sz="1600" dirty="0">
                <a:solidFill>
                  <a:srgbClr val="231F20"/>
                </a:solidFill>
                <a:latin typeface="Aptos"/>
                <a:cs typeface="Lettera Text Std"/>
              </a:rPr>
              <a:t>	Tuition Fees</a:t>
            </a:r>
          </a:p>
          <a:p>
            <a:pPr marL="12700" marR="5080">
              <a:lnSpc>
                <a:spcPct val="107200"/>
              </a:lnSpc>
            </a:pPr>
            <a:r>
              <a:rPr lang="en-US" sz="1600" dirty="0">
                <a:solidFill>
                  <a:srgbClr val="231F20"/>
                </a:solidFill>
                <a:latin typeface="Aptos"/>
                <a:cs typeface="Lettera Text Std"/>
              </a:rPr>
              <a:t>	Deadlines </a:t>
            </a:r>
          </a:p>
          <a:p>
            <a:pPr marL="12700" marR="5080">
              <a:lnSpc>
                <a:spcPct val="107200"/>
              </a:lnSpc>
            </a:pPr>
            <a:r>
              <a:rPr lang="en-US" sz="1600" b="1" dirty="0">
                <a:solidFill>
                  <a:srgbClr val="231F20"/>
                </a:solidFill>
                <a:latin typeface="Aptos"/>
                <a:cs typeface="Lettera Text Std"/>
              </a:rPr>
              <a:t>   	Making Payments</a:t>
            </a:r>
          </a:p>
          <a:p>
            <a:pPr marL="12700" marR="5080">
              <a:lnSpc>
                <a:spcPct val="107200"/>
              </a:lnSpc>
            </a:pPr>
            <a:r>
              <a:rPr lang="en-US" sz="1600" dirty="0">
                <a:solidFill>
                  <a:srgbClr val="231F20"/>
                </a:solidFill>
                <a:latin typeface="Aptos"/>
                <a:cs typeface="Lettera Text Std"/>
              </a:rPr>
              <a:t>	Fee Deferral</a:t>
            </a:r>
          </a:p>
          <a:p>
            <a:pPr marL="12700" marR="5080">
              <a:lnSpc>
                <a:spcPct val="107200"/>
              </a:lnSpc>
            </a:pPr>
            <a:endParaRPr lang="en-US" sz="1600" dirty="0">
              <a:solidFill>
                <a:srgbClr val="231F20"/>
              </a:solidFill>
              <a:latin typeface="Aptos"/>
              <a:cs typeface="Lettera Text Std"/>
            </a:endParaRPr>
          </a:p>
          <a:p>
            <a:pPr marL="12700" marR="5080">
              <a:lnSpc>
                <a:spcPct val="107200"/>
              </a:lnSpc>
            </a:pPr>
            <a:r>
              <a:rPr lang="en-US" sz="1600" dirty="0">
                <a:solidFill>
                  <a:srgbClr val="231F20"/>
                </a:solidFill>
                <a:latin typeface="Aptos"/>
                <a:cs typeface="Lettera Text Std"/>
              </a:rPr>
              <a:t>The second Financial Fundamentals slide show will discuss: </a:t>
            </a:r>
          </a:p>
          <a:p>
            <a:pPr marL="12700" marR="5080">
              <a:lnSpc>
                <a:spcPct val="107200"/>
              </a:lnSpc>
            </a:pPr>
            <a:r>
              <a:rPr lang="en-US" sz="1600" b="1" dirty="0">
                <a:solidFill>
                  <a:srgbClr val="231F20"/>
                </a:solidFill>
                <a:latin typeface="Aptos"/>
                <a:cs typeface="Lettera Text Std"/>
              </a:rPr>
              <a:t>Financial Planning and Support</a:t>
            </a:r>
          </a:p>
          <a:p>
            <a:pPr marL="12700" marR="5080">
              <a:lnSpc>
                <a:spcPct val="107200"/>
              </a:lnSpc>
            </a:pPr>
            <a:r>
              <a:rPr lang="en-US" sz="1600" dirty="0">
                <a:solidFill>
                  <a:srgbClr val="231F20"/>
                </a:solidFill>
                <a:latin typeface="Aptos"/>
                <a:cs typeface="Lettera Text Std"/>
              </a:rPr>
              <a:t>	Costs of University</a:t>
            </a:r>
          </a:p>
          <a:p>
            <a:pPr marL="12700" marR="5080">
              <a:lnSpc>
                <a:spcPct val="107200"/>
              </a:lnSpc>
            </a:pPr>
            <a:r>
              <a:rPr lang="en-US" sz="1600" dirty="0">
                <a:solidFill>
                  <a:srgbClr val="231F20"/>
                </a:solidFill>
                <a:latin typeface="Aptos"/>
                <a:cs typeface="Lettera Text Std"/>
              </a:rPr>
              <a:t>	Things to Consider</a:t>
            </a:r>
          </a:p>
          <a:p>
            <a:pPr marL="12700" marR="5080">
              <a:lnSpc>
                <a:spcPct val="107200"/>
              </a:lnSpc>
            </a:pPr>
            <a:r>
              <a:rPr lang="en-US" sz="1600" dirty="0">
                <a:solidFill>
                  <a:srgbClr val="231F20"/>
                </a:solidFill>
                <a:latin typeface="Aptos"/>
                <a:cs typeface="Lettera Text Std"/>
              </a:rPr>
              <a:t>	Sources of Funding</a:t>
            </a:r>
          </a:p>
          <a:p>
            <a:pPr marL="12700" marR="5080">
              <a:lnSpc>
                <a:spcPct val="107200"/>
              </a:lnSpc>
            </a:pPr>
            <a:r>
              <a:rPr lang="en-US" sz="1600" dirty="0">
                <a:solidFill>
                  <a:srgbClr val="231F20"/>
                </a:solidFill>
                <a:latin typeface="Aptos"/>
                <a:cs typeface="Lettera Text Std"/>
              </a:rPr>
              <a:t>	Counselling </a:t>
            </a:r>
          </a:p>
          <a:p>
            <a:pPr marL="12700" marR="5080">
              <a:lnSpc>
                <a:spcPct val="107200"/>
              </a:lnSpc>
            </a:pPr>
            <a:endParaRPr lang="en-US" sz="1400" b="1" dirty="0">
              <a:solidFill>
                <a:srgbClr val="231F20"/>
              </a:solidFill>
              <a:latin typeface="Lettera Text Std"/>
              <a:cs typeface="Lettera Text Std"/>
            </a:endParaRPr>
          </a:p>
        </p:txBody>
      </p:sp>
      <p:sp>
        <p:nvSpPr>
          <p:cNvPr id="4" name="object 4"/>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5" name="object 5"/>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6" name="object 6"/>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7" name="object 7"/>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8" name="object 8"/>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9" name="object 9"/>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0" name="object 10"/>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1" name="object 11"/>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2" name="object 12"/>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3" name="object 13"/>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4" name="object 14"/>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5" name="object 15"/>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6" name="object 16"/>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7" name="object 17"/>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8" name="object 18"/>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9" name="object 19"/>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0" name="object 20"/>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6491" y="3090854"/>
            <a:ext cx="2529840" cy="2532888"/>
          </a:xfrm>
          <a:prstGeom prst="rect">
            <a:avLst/>
          </a:prstGeom>
        </p:spPr>
      </p:pic>
      <p:sp>
        <p:nvSpPr>
          <p:cNvPr id="22" name="Rectangle 21"/>
          <p:cNvSpPr/>
          <p:nvPr/>
        </p:nvSpPr>
        <p:spPr>
          <a:xfrm>
            <a:off x="5624380" y="5529329"/>
            <a:ext cx="1638590" cy="184666"/>
          </a:xfrm>
          <a:prstGeom prst="rect">
            <a:avLst/>
          </a:prstGeom>
        </p:spPr>
        <p:txBody>
          <a:bodyPr wrap="none">
            <a:spAutoFit/>
          </a:bodyPr>
          <a:lstStyle/>
          <a:p>
            <a:r>
              <a:rPr lang="en-CA" sz="600" dirty="0">
                <a:latin typeface="Lettera Text Std" panose="020B0504020101020102" pitchFamily="34" charset="0"/>
              </a:rPr>
              <a:t>https://clipartion.com/free-clipart-13909/</a:t>
            </a:r>
          </a:p>
        </p:txBody>
      </p:sp>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6453220"/>
      </p:ext>
    </p:extLst>
  </p:cSld>
  <p:clrMapOvr>
    <a:masterClrMapping/>
  </p:clrMapOvr>
  <mc:AlternateContent xmlns:mc="http://schemas.openxmlformats.org/markup-compatibility/2006" xmlns:p14="http://schemas.microsoft.com/office/powerpoint/2010/main">
    <mc:Choice Requires="p14">
      <p:transition spd="slow" p14:dur="2000" advTm="28823"/>
    </mc:Choice>
    <mc:Fallback xmlns="">
      <p:transition spd="slow" advTm="28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441747"/>
            <a:ext cx="8255000" cy="369332"/>
          </a:xfrm>
          <a:prstGeom prst="rect">
            <a:avLst/>
          </a:prstGeom>
        </p:spPr>
        <p:txBody>
          <a:bodyPr vert="horz" wrap="square" lIns="0" tIns="0" rIns="0" bIns="0" rtlCol="0" anchor="t">
            <a:spAutoFit/>
          </a:bodyPr>
          <a:lstStyle/>
          <a:p>
            <a:pPr marL="12700">
              <a:lnSpc>
                <a:spcPct val="100000"/>
              </a:lnSpc>
            </a:pPr>
            <a:r>
              <a:rPr lang="en-US" dirty="0">
                <a:solidFill>
                  <a:srgbClr val="C00000"/>
                </a:solidFill>
                <a:latin typeface="Aptos"/>
              </a:rPr>
              <a:t>Fees and Payments</a:t>
            </a:r>
          </a:p>
        </p:txBody>
      </p:sp>
      <p:sp>
        <p:nvSpPr>
          <p:cNvPr id="3" name="object 3"/>
          <p:cNvSpPr txBox="1"/>
          <p:nvPr/>
        </p:nvSpPr>
        <p:spPr>
          <a:xfrm>
            <a:off x="444500" y="997714"/>
            <a:ext cx="4962525" cy="1152560"/>
          </a:xfrm>
          <a:prstGeom prst="rect">
            <a:avLst/>
          </a:prstGeom>
        </p:spPr>
        <p:txBody>
          <a:bodyPr vert="horz" wrap="square" lIns="0" tIns="0" rIns="0" bIns="0" rtlCol="0" anchor="t">
            <a:spAutoFit/>
          </a:bodyPr>
          <a:lstStyle/>
          <a:p>
            <a:pPr marL="12700" marR="5080">
              <a:lnSpc>
                <a:spcPct val="107200"/>
              </a:lnSpc>
            </a:pPr>
            <a:r>
              <a:rPr lang="en-US" sz="1400" dirty="0">
                <a:solidFill>
                  <a:srgbClr val="231F20"/>
                </a:solidFill>
                <a:latin typeface="Aptos"/>
              </a:rPr>
              <a:t>Log in to your ACORN account to view and print invoices from your Financial Account on ACORN </a:t>
            </a:r>
            <a:r>
              <a:rPr lang="en-US" sz="1400" dirty="0">
                <a:solidFill>
                  <a:srgbClr val="231F20"/>
                </a:solidFill>
                <a:latin typeface="Aptos"/>
                <a:hlinkClick r:id="rId5"/>
              </a:rPr>
              <a:t>www.acorn.utoronto.ca</a:t>
            </a:r>
            <a:r>
              <a:rPr lang="en-US" sz="1400" dirty="0">
                <a:solidFill>
                  <a:srgbClr val="231F20"/>
                </a:solidFill>
                <a:latin typeface="Aptos"/>
              </a:rPr>
              <a:t>. Invoices are not mailed.</a:t>
            </a:r>
            <a:endParaRPr lang="en-US" sz="1400" dirty="0">
              <a:solidFill>
                <a:srgbClr val="D2232A"/>
              </a:solidFill>
              <a:latin typeface="Aptos"/>
            </a:endParaRPr>
          </a:p>
          <a:p>
            <a:pPr marL="12700" marR="5080">
              <a:lnSpc>
                <a:spcPct val="107200"/>
              </a:lnSpc>
            </a:pPr>
            <a:r>
              <a:rPr lang="en-US" sz="1400" b="1" dirty="0">
                <a:solidFill>
                  <a:srgbClr val="231F20"/>
                </a:solidFill>
                <a:latin typeface="Lettera Text Std"/>
                <a:cs typeface="Lettera Text Std"/>
              </a:rPr>
              <a:t> </a:t>
            </a:r>
          </a:p>
          <a:p>
            <a:pPr marL="12700" marR="5080">
              <a:lnSpc>
                <a:spcPct val="107200"/>
              </a:lnSpc>
            </a:pPr>
            <a:endParaRPr lang="en-US" sz="1400" b="1" dirty="0">
              <a:solidFill>
                <a:srgbClr val="231F20"/>
              </a:solidFill>
              <a:latin typeface="Lettera Text Std"/>
              <a:cs typeface="Lettera Text Std"/>
            </a:endParaRPr>
          </a:p>
        </p:txBody>
      </p:sp>
      <p:sp>
        <p:nvSpPr>
          <p:cNvPr id="4" name="object 4"/>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5" name="object 5"/>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6" name="object 6"/>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7" name="object 7"/>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8" name="object 8"/>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9" name="object 9"/>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0" name="object 10"/>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1" name="object 11"/>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2" name="object 12"/>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3" name="object 13"/>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4" name="object 14"/>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5" name="object 15"/>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6" name="object 16"/>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7" name="object 17"/>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8" name="object 18"/>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9" name="object 19"/>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0" name="object 20"/>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1" name="TextBox 20"/>
          <p:cNvSpPr txBox="1"/>
          <p:nvPr/>
        </p:nvSpPr>
        <p:spPr>
          <a:xfrm>
            <a:off x="444500" y="5250503"/>
            <a:ext cx="6858345" cy="1446550"/>
          </a:xfrm>
          <a:prstGeom prst="rect">
            <a:avLst/>
          </a:prstGeom>
          <a:noFill/>
        </p:spPr>
        <p:txBody>
          <a:bodyPr wrap="square" rtlCol="0">
            <a:spAutoFit/>
          </a:bodyPr>
          <a:lstStyle/>
          <a:p>
            <a:r>
              <a:rPr lang="en-US" sz="1400" i="1" dirty="0"/>
              <a:t>ACORN is U of T’s student information service, and a hub for everything you need to manage your student life. Under the Financial Account section, your tuition fee invoice will be posted. The invoice will break down all tuition charges by line item.</a:t>
            </a:r>
          </a:p>
          <a:p>
            <a:endParaRPr lang="en-US" sz="1400" i="1" dirty="0"/>
          </a:p>
          <a:p>
            <a:r>
              <a:rPr lang="en-US" sz="1400" i="1" dirty="0">
                <a:solidFill>
                  <a:srgbClr val="C00000"/>
                </a:solidFill>
                <a:hlinkClick r:id="rId6"/>
              </a:rPr>
              <a:t>Sample Fees Invoice</a:t>
            </a:r>
            <a:endParaRPr lang="en-US" sz="1400" i="1" dirty="0">
              <a:solidFill>
                <a:srgbClr val="C00000"/>
              </a:solidFill>
            </a:endParaRPr>
          </a:p>
          <a:p>
            <a:endParaRPr lang="en-CA" i="1" dirty="0"/>
          </a:p>
        </p:txBody>
      </p:sp>
      <p:pic>
        <p:nvPicPr>
          <p:cNvPr id="22" name="Picture 21"/>
          <p:cNvPicPr>
            <a:picLocks noChangeAspect="1"/>
          </p:cNvPicPr>
          <p:nvPr/>
        </p:nvPicPr>
        <p:blipFill>
          <a:blip r:embed="rId7"/>
          <a:stretch>
            <a:fillRect/>
          </a:stretch>
        </p:blipFill>
        <p:spPr>
          <a:xfrm>
            <a:off x="444500" y="2143311"/>
            <a:ext cx="6858345" cy="2923677"/>
          </a:xfrm>
          <a:prstGeom prst="rect">
            <a:avLst/>
          </a:prstGeom>
        </p:spPr>
      </p:pic>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1823153"/>
      </p:ext>
    </p:extLst>
  </p:cSld>
  <p:clrMapOvr>
    <a:masterClrMapping/>
  </p:clrMapOvr>
  <mc:AlternateContent xmlns:mc="http://schemas.openxmlformats.org/markup-compatibility/2006" xmlns:p14="http://schemas.microsoft.com/office/powerpoint/2010/main">
    <mc:Choice Requires="p14">
      <p:transition spd="slow" p14:dur="2000" advTm="49682"/>
    </mc:Choice>
    <mc:Fallback xmlns="">
      <p:transition spd="slow" advTm="49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326198"/>
            <a:ext cx="4392295" cy="369332"/>
          </a:xfrm>
          <a:prstGeom prst="rect">
            <a:avLst/>
          </a:prstGeom>
        </p:spPr>
        <p:txBody>
          <a:bodyPr vert="horz" wrap="square" lIns="0" tIns="0" rIns="0" bIns="0" rtlCol="0" anchor="t">
            <a:spAutoFit/>
          </a:bodyPr>
          <a:lstStyle/>
          <a:p>
            <a:pPr marL="12700">
              <a:lnSpc>
                <a:spcPct val="100000"/>
              </a:lnSpc>
            </a:pPr>
            <a:r>
              <a:rPr lang="en-US" sz="2400" b="1" dirty="0">
                <a:solidFill>
                  <a:srgbClr val="C00000"/>
                </a:solidFill>
                <a:latin typeface="Aptos"/>
                <a:cs typeface="Lettera Text Std"/>
              </a:rPr>
              <a:t>Payments</a:t>
            </a:r>
            <a:endParaRPr sz="2400" dirty="0">
              <a:solidFill>
                <a:srgbClr val="C00000"/>
              </a:solidFill>
              <a:latin typeface="Aptos"/>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4500" y="2067647"/>
            <a:ext cx="5073015" cy="3227165"/>
          </a:xfrm>
          <a:prstGeom prst="rect">
            <a:avLst/>
          </a:prstGeom>
        </p:spPr>
        <p:txBody>
          <a:bodyPr vert="horz" wrap="square" lIns="0" tIns="0" rIns="0" bIns="0" rtlCol="0" anchor="t">
            <a:spAutoFit/>
          </a:bodyPr>
          <a:lstStyle/>
          <a:p>
            <a:pPr marL="12700" marR="5080">
              <a:lnSpc>
                <a:spcPct val="107200"/>
              </a:lnSpc>
            </a:pPr>
            <a:r>
              <a:rPr lang="en-US" sz="1400" dirty="0">
                <a:solidFill>
                  <a:srgbClr val="231F20"/>
                </a:solidFill>
                <a:latin typeface="Aptos"/>
                <a:cs typeface="Lettera Text Std"/>
              </a:rPr>
              <a:t>To become registered for the </a:t>
            </a:r>
            <a:r>
              <a:rPr lang="en-US" sz="1400" b="1" dirty="0">
                <a:solidFill>
                  <a:srgbClr val="231F20"/>
                </a:solidFill>
                <a:latin typeface="Aptos"/>
                <a:cs typeface="Lettera Text Std"/>
              </a:rPr>
              <a:t>2024-2025 </a:t>
            </a:r>
            <a:r>
              <a:rPr lang="en-US" sz="1400" dirty="0">
                <a:solidFill>
                  <a:srgbClr val="231F20"/>
                </a:solidFill>
                <a:latin typeface="Aptos"/>
                <a:cs typeface="Lettera Text Std"/>
              </a:rPr>
              <a:t>academic year, the first option is to pay your tuition fees.</a:t>
            </a:r>
          </a:p>
          <a:p>
            <a:pPr marL="12700" marR="5080">
              <a:lnSpc>
                <a:spcPct val="107200"/>
              </a:lnSpc>
            </a:pPr>
            <a:endParaRPr lang="en-US" sz="1400" dirty="0">
              <a:solidFill>
                <a:srgbClr val="231F20"/>
              </a:solidFill>
              <a:latin typeface="Aptos"/>
              <a:cs typeface="Lettera Text Std"/>
            </a:endParaRPr>
          </a:p>
          <a:p>
            <a:pPr marL="12700" marR="5080">
              <a:lnSpc>
                <a:spcPct val="107200"/>
              </a:lnSpc>
            </a:pPr>
            <a:r>
              <a:rPr lang="en-US" sz="1400" dirty="0">
                <a:solidFill>
                  <a:srgbClr val="231F20"/>
                </a:solidFill>
                <a:latin typeface="Aptos"/>
                <a:cs typeface="Lettera Text Std"/>
              </a:rPr>
              <a:t>Pay via </a:t>
            </a:r>
          </a:p>
          <a:p>
            <a:pPr marL="298450" marR="5080" indent="-285750">
              <a:lnSpc>
                <a:spcPct val="107200"/>
              </a:lnSpc>
              <a:buFont typeface="Arial"/>
              <a:buChar char="•"/>
            </a:pPr>
            <a:r>
              <a:rPr lang="en-US" sz="1400" dirty="0">
                <a:solidFill>
                  <a:srgbClr val="231F20"/>
                </a:solidFill>
                <a:latin typeface="Aptos"/>
                <a:cs typeface="Lettera Text Std"/>
              </a:rPr>
              <a:t>your Canadian bank (online, telephone, or in-person) </a:t>
            </a:r>
          </a:p>
          <a:p>
            <a:pPr marL="298450" marR="5080" indent="-285750">
              <a:lnSpc>
                <a:spcPct val="107200"/>
              </a:lnSpc>
              <a:buFont typeface="Arial" panose="020B0604020202020204" pitchFamily="34" charset="0"/>
              <a:buChar char="•"/>
            </a:pPr>
            <a:r>
              <a:rPr lang="en-US" sz="1400" dirty="0">
                <a:solidFill>
                  <a:srgbClr val="231F20"/>
                </a:solidFill>
                <a:latin typeface="Aptos"/>
                <a:cs typeface="Lettera Text Std"/>
              </a:rPr>
              <a:t>a credit card - subject to a 1.75% convenience fee</a:t>
            </a:r>
          </a:p>
          <a:p>
            <a:pPr marL="298450" marR="5080" indent="-285750">
              <a:lnSpc>
                <a:spcPct val="107200"/>
              </a:lnSpc>
              <a:buFont typeface="Arial" panose="020B0604020202020204" pitchFamily="34" charset="0"/>
              <a:buChar char="•"/>
            </a:pPr>
            <a:r>
              <a:rPr lang="en-US" sz="1400" dirty="0">
                <a:solidFill>
                  <a:srgbClr val="231F20"/>
                </a:solidFill>
                <a:latin typeface="Aptos"/>
                <a:cs typeface="Lettera Text Std"/>
              </a:rPr>
              <a:t>Convera or Flywire– if paying from outside Canada</a:t>
            </a:r>
          </a:p>
          <a:p>
            <a:pPr marL="298450" marR="5080" indent="-285750">
              <a:lnSpc>
                <a:spcPct val="107200"/>
              </a:lnSpc>
              <a:buFont typeface="Arial" panose="020B0604020202020204" pitchFamily="34" charset="0"/>
              <a:buChar char="•"/>
            </a:pPr>
            <a:endParaRPr lang="en-US" sz="1400" dirty="0">
              <a:solidFill>
                <a:srgbClr val="231F20"/>
              </a:solidFill>
              <a:latin typeface="Aptos"/>
              <a:cs typeface="Lettera Text Std"/>
            </a:endParaRPr>
          </a:p>
          <a:p>
            <a:pPr marL="12700" marR="5080">
              <a:lnSpc>
                <a:spcPct val="107200"/>
              </a:lnSpc>
            </a:pPr>
            <a:r>
              <a:rPr lang="en-US" sz="1400" dirty="0">
                <a:solidFill>
                  <a:srgbClr val="231F20"/>
                </a:solidFill>
                <a:latin typeface="Aptos"/>
                <a:cs typeface="Lettera Text Std"/>
              </a:rPr>
              <a:t>NO payments in person to Student Accounts or Daniels.</a:t>
            </a:r>
          </a:p>
          <a:p>
            <a:pPr marL="12700" marR="5080">
              <a:lnSpc>
                <a:spcPct val="107200"/>
              </a:lnSpc>
            </a:pPr>
            <a:endParaRPr lang="en-US" sz="1400" dirty="0">
              <a:solidFill>
                <a:srgbClr val="231F20"/>
              </a:solidFill>
              <a:latin typeface="Aptos"/>
              <a:cs typeface="Lettera Text Std"/>
            </a:endParaRPr>
          </a:p>
          <a:p>
            <a:pPr marL="12700" marR="5080">
              <a:lnSpc>
                <a:spcPct val="107200"/>
              </a:lnSpc>
            </a:pPr>
            <a:r>
              <a:rPr lang="en-US" sz="1400" dirty="0">
                <a:solidFill>
                  <a:srgbClr val="231F20"/>
                </a:solidFill>
                <a:latin typeface="Aptos"/>
                <a:cs typeface="Lettera Text Std"/>
              </a:rPr>
              <a:t>How to make a fee payment:</a:t>
            </a:r>
          </a:p>
          <a:p>
            <a:pPr marL="12700" marR="5080">
              <a:lnSpc>
                <a:spcPct val="107200"/>
              </a:lnSpc>
            </a:pPr>
            <a:r>
              <a:rPr lang="en-US" sz="1400" dirty="0">
                <a:latin typeface="Aptos"/>
                <a:hlinkClick r:id="rId5"/>
              </a:rPr>
              <a:t>https://studentaccount.utoronto.ca/</a:t>
            </a:r>
            <a:r>
              <a:rPr lang="en-US" sz="1400" dirty="0">
                <a:latin typeface="Aptos"/>
              </a:rPr>
              <a:t> </a:t>
            </a:r>
          </a:p>
          <a:p>
            <a:pPr marL="12700" marR="5080">
              <a:lnSpc>
                <a:spcPct val="107200"/>
              </a:lnSpc>
            </a:pPr>
            <a:r>
              <a:rPr lang="en-US" sz="1400" dirty="0">
                <a:latin typeface="Aptos"/>
              </a:rPr>
              <a:t>(then click on the Make a Payment link)</a:t>
            </a:r>
            <a:br>
              <a:rPr lang="en-US" sz="1400" b="1" dirty="0">
                <a:latin typeface="Lettera Text Std" panose="020B0504020101020102" pitchFamily="34" charset="0"/>
              </a:rPr>
            </a:br>
            <a:endParaRPr lang="en-US" sz="1400" b="1" dirty="0">
              <a:solidFill>
                <a:srgbClr val="231F20"/>
              </a:solidFill>
              <a:latin typeface="Lettera Text Std"/>
              <a:cs typeface="Lettera Text St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392600"/>
      </p:ext>
    </p:extLst>
  </p:cSld>
  <p:clrMapOvr>
    <a:masterClrMapping/>
  </p:clrMapOvr>
  <mc:AlternateContent xmlns:mc="http://schemas.openxmlformats.org/markup-compatibility/2006" xmlns:p14="http://schemas.microsoft.com/office/powerpoint/2010/main">
    <mc:Choice Requires="p14">
      <p:transition spd="slow" p14:dur="2000" advTm="34499"/>
    </mc:Choice>
    <mc:Fallback xmlns="">
      <p:transition spd="slow" advTm="34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542085"/>
            <a:ext cx="4392295" cy="369332"/>
          </a:xfrm>
          <a:prstGeom prst="rect">
            <a:avLst/>
          </a:prstGeom>
        </p:spPr>
        <p:txBody>
          <a:bodyPr vert="horz" wrap="square" lIns="0" tIns="0" rIns="0" bIns="0" rtlCol="0" anchor="t">
            <a:spAutoFit/>
          </a:bodyPr>
          <a:lstStyle/>
          <a:p>
            <a:pPr marL="12700">
              <a:lnSpc>
                <a:spcPct val="100000"/>
              </a:lnSpc>
            </a:pPr>
            <a:r>
              <a:rPr lang="en-US" sz="2400" b="1" dirty="0">
                <a:solidFill>
                  <a:srgbClr val="C00000"/>
                </a:solidFill>
                <a:latin typeface="Aptos"/>
                <a:cs typeface="Lettera Text Std"/>
              </a:rPr>
              <a:t>Payments</a:t>
            </a:r>
            <a:endParaRPr sz="2400" dirty="0">
              <a:solidFill>
                <a:srgbClr val="C00000"/>
              </a:solidFill>
              <a:latin typeface="Aptos"/>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4500" y="2098051"/>
            <a:ext cx="5727700" cy="2986459"/>
          </a:xfrm>
          <a:prstGeom prst="rect">
            <a:avLst/>
          </a:prstGeom>
        </p:spPr>
        <p:txBody>
          <a:bodyPr vert="horz" wrap="square" lIns="0" tIns="0" rIns="0" bIns="0" rtlCol="0" anchor="t">
            <a:spAutoFit/>
          </a:bodyPr>
          <a:lstStyle/>
          <a:p>
            <a:pPr marL="12700" marR="5080">
              <a:lnSpc>
                <a:spcPct val="107200"/>
              </a:lnSpc>
            </a:pPr>
            <a:r>
              <a:rPr lang="en-US" sz="1400" dirty="0">
                <a:solidFill>
                  <a:srgbClr val="231F20"/>
                </a:solidFill>
                <a:latin typeface="Aptos"/>
                <a:cs typeface="Lettera Text Std"/>
              </a:rPr>
              <a:t>Paying your fees: </a:t>
            </a:r>
            <a:br>
              <a:rPr lang="en-US" sz="1400" dirty="0">
                <a:latin typeface="Aptos"/>
                <a:cs typeface="Lettera Text Std"/>
              </a:rPr>
            </a:br>
            <a:endParaRPr lang="en-US" sz="1400" dirty="0">
              <a:solidFill>
                <a:srgbClr val="231F20"/>
              </a:solidFill>
              <a:latin typeface="Aptos"/>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a:cs typeface="Lettera Text Std"/>
              </a:rPr>
              <a:t>ROSI account number on top right-hand corner of ACORN fees invoice</a:t>
            </a:r>
          </a:p>
          <a:p>
            <a:pPr marL="755650" marR="5080" lvl="1" indent="-285750">
              <a:lnSpc>
                <a:spcPct val="107200"/>
              </a:lnSpc>
              <a:buFont typeface="Arial" panose="020B0604020202020204" pitchFamily="34" charset="0"/>
              <a:buChar char="•"/>
            </a:pPr>
            <a:r>
              <a:rPr lang="en-US" sz="1400" dirty="0">
                <a:solidFill>
                  <a:srgbClr val="231F20"/>
                </a:solidFill>
                <a:latin typeface="Aptos"/>
                <a:cs typeface="Lettera Text Std"/>
              </a:rPr>
              <a:t>Use this as your account number on your payment</a:t>
            </a:r>
          </a:p>
          <a:p>
            <a:pPr marL="755650" marR="5080" lvl="1" indent="-285750">
              <a:lnSpc>
                <a:spcPct val="107200"/>
              </a:lnSpc>
              <a:buFont typeface="Arial" panose="020B0604020202020204" pitchFamily="34" charset="0"/>
              <a:buChar char="•"/>
            </a:pPr>
            <a:r>
              <a:rPr lang="en-US" sz="1400" dirty="0">
                <a:solidFill>
                  <a:srgbClr val="231F20"/>
                </a:solidFill>
                <a:latin typeface="Aptos"/>
                <a:cs typeface="Lettera Text Std"/>
              </a:rPr>
              <a:t>Without this number, your payment will not be credited to your ACORN account</a:t>
            </a:r>
            <a:br>
              <a:rPr lang="en-US" sz="1400" dirty="0">
                <a:latin typeface="Aptos"/>
                <a:cs typeface="Lettera Text Std"/>
              </a:rPr>
            </a:br>
            <a:endParaRPr lang="en-US" sz="1400" dirty="0">
              <a:solidFill>
                <a:srgbClr val="231F20"/>
              </a:solidFill>
              <a:latin typeface="Aptos"/>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a:cs typeface="Lettera Text Std"/>
              </a:rPr>
              <a:t>Pay the minimum payment to register listed at the bottom of your ACORN fees invoice</a:t>
            </a:r>
          </a:p>
          <a:p>
            <a:pPr marL="755650" marR="5080" lvl="1" indent="-285750">
              <a:lnSpc>
                <a:spcPct val="107200"/>
              </a:lnSpc>
              <a:buFont typeface="Arial" panose="020B0604020202020204" pitchFamily="34" charset="0"/>
              <a:buChar char="•"/>
            </a:pPr>
            <a:r>
              <a:rPr lang="en-US" sz="1400" dirty="0">
                <a:solidFill>
                  <a:srgbClr val="231F20"/>
                </a:solidFill>
                <a:latin typeface="Aptos"/>
                <a:cs typeface="Lettera Text Std"/>
              </a:rPr>
              <a:t>Minimum payment to register = fall term tuition fees</a:t>
            </a:r>
            <a:br>
              <a:rPr lang="en-US" sz="1400" dirty="0">
                <a:latin typeface="Aptos"/>
                <a:cs typeface="Lettera Text Std"/>
              </a:rPr>
            </a:br>
            <a:endParaRPr lang="en-US" sz="1400" dirty="0">
              <a:solidFill>
                <a:srgbClr val="231F20"/>
              </a:solidFill>
              <a:latin typeface="Aptos"/>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a:cs typeface="Lettera Text Std"/>
              </a:rPr>
              <a:t>Keep proof of payment</a:t>
            </a:r>
            <a:br>
              <a:rPr lang="en-US" sz="1400" b="1" dirty="0">
                <a:solidFill>
                  <a:srgbClr val="231F20"/>
                </a:solidFill>
                <a:latin typeface="Lettera Text Std"/>
                <a:cs typeface="Lettera Text Std"/>
              </a:rPr>
            </a:br>
            <a:endParaRPr lang="en-US" sz="1400" b="1" dirty="0">
              <a:solidFill>
                <a:srgbClr val="231F20"/>
              </a:solidFill>
              <a:latin typeface="Lettera Text Std"/>
              <a:cs typeface="Lettera Text St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47401075"/>
      </p:ext>
    </p:extLst>
  </p:cSld>
  <p:clrMapOvr>
    <a:masterClrMapping/>
  </p:clrMapOvr>
  <mc:AlternateContent xmlns:mc="http://schemas.openxmlformats.org/markup-compatibility/2006" xmlns:p14="http://schemas.microsoft.com/office/powerpoint/2010/main">
    <mc:Choice Requires="p14">
      <p:transition spd="slow" p14:dur="2000" advTm="57323"/>
    </mc:Choice>
    <mc:Fallback xmlns="">
      <p:transition spd="slow" advTm="57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542085"/>
            <a:ext cx="4392295" cy="369332"/>
          </a:xfrm>
          <a:prstGeom prst="rect">
            <a:avLst/>
          </a:prstGeom>
        </p:spPr>
        <p:txBody>
          <a:bodyPr vert="horz" wrap="square" lIns="0" tIns="0" rIns="0" bIns="0" rtlCol="0">
            <a:spAutoFit/>
          </a:bodyPr>
          <a:lstStyle/>
          <a:p>
            <a:pPr marL="12700">
              <a:lnSpc>
                <a:spcPct val="100000"/>
              </a:lnSpc>
            </a:pPr>
            <a:r>
              <a:rPr lang="en-US" sz="2400" b="1" dirty="0">
                <a:solidFill>
                  <a:srgbClr val="C00000"/>
                </a:solidFill>
                <a:latin typeface="Aptos" panose="020B0004020202020204" pitchFamily="34" charset="0"/>
                <a:cs typeface="Lettera Text Std"/>
              </a:rPr>
              <a:t>Payments</a:t>
            </a:r>
            <a:endParaRPr sz="2400" dirty="0">
              <a:solidFill>
                <a:srgbClr val="C00000"/>
              </a:solidFill>
              <a:latin typeface="Aptos" panose="020B0004020202020204" pitchFamily="34" charset="0"/>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4500" y="2098051"/>
            <a:ext cx="5727700" cy="2988832"/>
          </a:xfrm>
          <a:prstGeom prst="rect">
            <a:avLst/>
          </a:prstGeom>
        </p:spPr>
        <p:txBody>
          <a:bodyPr vert="horz" wrap="square" lIns="0" tIns="0" rIns="0" bIns="0" rtlCol="0">
            <a:spAutoFit/>
          </a:bodyPr>
          <a:lstStyle/>
          <a:p>
            <a:pPr marL="12700" marR="5080">
              <a:lnSpc>
                <a:spcPct val="107200"/>
              </a:lnSpc>
            </a:pPr>
            <a:r>
              <a:rPr lang="en-US" sz="1400" dirty="0">
                <a:solidFill>
                  <a:srgbClr val="231F20"/>
                </a:solidFill>
                <a:latin typeface="Aptos" panose="020B0004020202020204" pitchFamily="34" charset="0"/>
                <a:cs typeface="Lettera Text Std"/>
              </a:rPr>
              <a:t>Paying your fees: </a:t>
            </a:r>
          </a:p>
          <a:p>
            <a:pPr marL="12700" marR="5080">
              <a:lnSpc>
                <a:spcPct val="107200"/>
              </a:lnSpc>
            </a:pPr>
            <a:endParaRPr lang="en-US" sz="1400" dirty="0">
              <a:solidFill>
                <a:srgbClr val="231F20"/>
              </a:solidFill>
              <a:latin typeface="Aptos" panose="020B0004020202020204" pitchFamily="34" charset="0"/>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Takes between 3 and 5 business days for your payment to be reflected on your ACORN account</a:t>
            </a:r>
          </a:p>
          <a:p>
            <a:pPr marL="12700" marR="5080">
              <a:lnSpc>
                <a:spcPct val="107200"/>
              </a:lnSpc>
            </a:pPr>
            <a:endParaRPr lang="en-US" sz="1400" dirty="0">
              <a:solidFill>
                <a:srgbClr val="231F20"/>
              </a:solidFill>
              <a:latin typeface="Aptos" panose="020B0004020202020204" pitchFamily="34" charset="0"/>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Monitor your ACORN account for your payment.</a:t>
            </a:r>
          </a:p>
          <a:p>
            <a:pPr marL="755650" marR="5080" lvl="1"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Once payment is credited, your ACORN dashboard will show</a:t>
            </a:r>
          </a:p>
          <a:p>
            <a:pPr marL="1212850" marR="5080" lvl="2" indent="-285750">
              <a:lnSpc>
                <a:spcPct val="107200"/>
              </a:lnSpc>
              <a:buFont typeface="Arial" panose="020B0604020202020204" pitchFamily="34" charset="0"/>
              <a:buChar char="•"/>
            </a:pPr>
            <a:r>
              <a:rPr lang="en-US" sz="1400" dirty="0">
                <a:latin typeface="Aptos" panose="020B0004020202020204" pitchFamily="34" charset="0"/>
                <a:cs typeface="Lettera Text Std"/>
              </a:rPr>
              <a:t>Change from </a:t>
            </a:r>
            <a:r>
              <a:rPr lang="en-US" sz="1400" b="1" dirty="0">
                <a:solidFill>
                  <a:srgbClr val="C00000"/>
                </a:solidFill>
                <a:latin typeface="Aptos" panose="020B0004020202020204" pitchFamily="34" charset="0"/>
                <a:cs typeface="Lettera Text Std"/>
              </a:rPr>
              <a:t>Invited</a:t>
            </a:r>
            <a:r>
              <a:rPr lang="en-US" sz="1400" dirty="0">
                <a:latin typeface="Aptos" panose="020B0004020202020204" pitchFamily="34" charset="0"/>
                <a:cs typeface="Lettera Text Std"/>
              </a:rPr>
              <a:t> to </a:t>
            </a:r>
            <a:r>
              <a:rPr lang="en-US" sz="1400" b="1" dirty="0">
                <a:solidFill>
                  <a:srgbClr val="09C920"/>
                </a:solidFill>
                <a:latin typeface="Aptos" panose="020B0004020202020204" pitchFamily="34" charset="0"/>
                <a:cs typeface="Lettera Text Std"/>
              </a:rPr>
              <a:t>Registered</a:t>
            </a:r>
          </a:p>
          <a:p>
            <a:pPr marL="1212850" marR="5080" lvl="2"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A lower account balance</a:t>
            </a:r>
          </a:p>
          <a:p>
            <a:pPr marL="1212850" marR="5080" lvl="2" indent="-285750">
              <a:lnSpc>
                <a:spcPct val="107200"/>
              </a:lnSpc>
              <a:buFont typeface="Arial" panose="020B0604020202020204" pitchFamily="34" charset="0"/>
              <a:buChar char="•"/>
            </a:pPr>
            <a:endParaRPr lang="en-US" sz="1400" dirty="0">
              <a:solidFill>
                <a:srgbClr val="231F20"/>
              </a:solidFill>
              <a:latin typeface="Aptos" panose="020B0004020202020204" pitchFamily="34" charset="0"/>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If payment does not appear on ACORN after 5 or 7 seven business days, </a:t>
            </a:r>
          </a:p>
          <a:p>
            <a:pPr marL="755650" marR="5080" lvl="1"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Email us your proof of payment (</a:t>
            </a:r>
            <a:r>
              <a:rPr lang="en-US" sz="1400" dirty="0">
                <a:solidFill>
                  <a:srgbClr val="231F20"/>
                </a:solidFill>
                <a:latin typeface="Aptos" panose="020B0004020202020204" pitchFamily="34" charset="0"/>
                <a:cs typeface="Lettera Text Std"/>
                <a:hlinkClick r:id="rId5"/>
              </a:rPr>
              <a:t>registrar@daniels.utoronto.ca</a:t>
            </a:r>
            <a:r>
              <a:rPr lang="en-US" sz="1400" dirty="0">
                <a:solidFill>
                  <a:srgbClr val="231F20"/>
                </a:solidFill>
                <a:latin typeface="Aptos" panose="020B0004020202020204" pitchFamily="34" charset="0"/>
                <a:cs typeface="Lettera Text Std"/>
              </a:rPr>
              <a:t>)  </a:t>
            </a: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0504712"/>
      </p:ext>
    </p:extLst>
  </p:cSld>
  <p:clrMapOvr>
    <a:masterClrMapping/>
  </p:clrMapOvr>
  <mc:AlternateContent xmlns:mc="http://schemas.openxmlformats.org/markup-compatibility/2006" xmlns:p14="http://schemas.microsoft.com/office/powerpoint/2010/main">
    <mc:Choice Requires="p14">
      <p:transition spd="slow" p14:dur="2000" advTm="47443"/>
    </mc:Choice>
    <mc:Fallback xmlns="">
      <p:transition spd="slow" advTm="47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542085"/>
            <a:ext cx="4392295" cy="369332"/>
          </a:xfrm>
          <a:prstGeom prst="rect">
            <a:avLst/>
          </a:prstGeom>
        </p:spPr>
        <p:txBody>
          <a:bodyPr vert="horz" wrap="square" lIns="0" tIns="0" rIns="0" bIns="0" rtlCol="0">
            <a:spAutoFit/>
          </a:bodyPr>
          <a:lstStyle/>
          <a:p>
            <a:pPr marL="12700">
              <a:lnSpc>
                <a:spcPct val="100000"/>
              </a:lnSpc>
            </a:pPr>
            <a:r>
              <a:rPr lang="en-US" sz="2400" b="1" dirty="0">
                <a:solidFill>
                  <a:srgbClr val="C00000"/>
                </a:solidFill>
                <a:latin typeface="Aptos" panose="020B0004020202020204" pitchFamily="34" charset="0"/>
                <a:cs typeface="Lettera Text Std"/>
              </a:rPr>
              <a:t>Payments</a:t>
            </a:r>
            <a:endParaRPr sz="2400" dirty="0">
              <a:solidFill>
                <a:srgbClr val="C00000"/>
              </a:solidFill>
              <a:latin typeface="Aptos" panose="020B0004020202020204" pitchFamily="34" charset="0"/>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4500" y="2098051"/>
            <a:ext cx="5073015" cy="3908506"/>
          </a:xfrm>
          <a:prstGeom prst="rect">
            <a:avLst/>
          </a:prstGeom>
        </p:spPr>
        <p:txBody>
          <a:bodyPr vert="horz" wrap="square" lIns="0" tIns="0" rIns="0" bIns="0" rtlCol="0" anchor="t">
            <a:spAutoFit/>
          </a:bodyPr>
          <a:lstStyle/>
          <a:p>
            <a:pPr marL="12700" marR="5080">
              <a:lnSpc>
                <a:spcPct val="107200"/>
              </a:lnSpc>
            </a:pPr>
            <a:r>
              <a:rPr lang="en-US" sz="1400" dirty="0">
                <a:solidFill>
                  <a:srgbClr val="231F20"/>
                </a:solidFill>
                <a:latin typeface="Aptos" panose="020B0004020202020204" pitchFamily="34" charset="0"/>
                <a:cs typeface="Lettera Text Std"/>
              </a:rPr>
              <a:t>Paying your fees: </a:t>
            </a:r>
          </a:p>
          <a:p>
            <a:pPr marL="755650" marR="5080" lvl="1" indent="-285750">
              <a:lnSpc>
                <a:spcPct val="107200"/>
              </a:lnSpc>
              <a:buFont typeface="Arial" panose="020B0604020202020204" pitchFamily="34" charset="0"/>
              <a:buChar char="•"/>
            </a:pPr>
            <a:endParaRPr lang="en-US" sz="1400" dirty="0">
              <a:solidFill>
                <a:srgbClr val="231F20"/>
              </a:solidFill>
              <a:latin typeface="Aptos" panose="020B0004020202020204" pitchFamily="34" charset="0"/>
              <a:cs typeface="Lettera Text Std"/>
            </a:endParaRPr>
          </a:p>
          <a:p>
            <a:pPr marL="298450" marR="5080" lvl="2"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SERVICE CHARGES: Monthly service charge of 1.5% compounded (19.56% per annum)</a:t>
            </a:r>
          </a:p>
          <a:p>
            <a:pPr marL="298450" marR="5080" lvl="2" indent="-285750">
              <a:lnSpc>
                <a:spcPct val="107200"/>
              </a:lnSpc>
              <a:buFont typeface="Arial" panose="020B0604020202020204" pitchFamily="34" charset="0"/>
              <a:buChar char="•"/>
            </a:pPr>
            <a:endParaRPr lang="en-US" sz="1400" dirty="0">
              <a:solidFill>
                <a:srgbClr val="231F20"/>
              </a:solidFill>
              <a:latin typeface="Aptos" panose="020B0004020202020204" pitchFamily="34" charset="0"/>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After you have paid your fall term fees, </a:t>
            </a:r>
          </a:p>
          <a:p>
            <a:pPr marL="755650" marR="5080" lvl="1"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Winter term fees are due by the end of November</a:t>
            </a:r>
          </a:p>
          <a:p>
            <a:pPr marL="755650" marR="5080" lvl="1"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Unpaid/outstanding winter fees as of Dec 1 will be assessed service charges in mid-Dec. </a:t>
            </a:r>
          </a:p>
          <a:p>
            <a:pPr marL="755650" marR="5080" lvl="1" indent="-285750">
              <a:lnSpc>
                <a:spcPct val="107200"/>
              </a:lnSpc>
              <a:buFont typeface="Arial" panose="020B0604020202020204" pitchFamily="34" charset="0"/>
              <a:buChar char="•"/>
            </a:pPr>
            <a:endParaRPr lang="en-US" sz="1400" dirty="0">
              <a:solidFill>
                <a:srgbClr val="231F20"/>
              </a:solidFill>
              <a:latin typeface="Aptos" panose="020B0004020202020204" pitchFamily="34" charset="0"/>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You can pay by instalment., </a:t>
            </a:r>
          </a:p>
          <a:p>
            <a:pPr marL="755650" marR="5080" lvl="1"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For example, to pay fall term fees = minimum payment to register Pay in instalments between mid-July and Aug 27th payment deadline.</a:t>
            </a:r>
          </a:p>
          <a:p>
            <a:pPr marL="755650" marR="5080" lvl="1"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To pay winter term fees, pay in instalments between Aug 31</a:t>
            </a:r>
            <a:r>
              <a:rPr lang="en-US" sz="1400" baseline="30000" dirty="0">
                <a:solidFill>
                  <a:srgbClr val="231F20"/>
                </a:solidFill>
                <a:latin typeface="Aptos" panose="020B0004020202020204" pitchFamily="34" charset="0"/>
                <a:cs typeface="Lettera Text Std"/>
              </a:rPr>
              <a:t>st</a:t>
            </a:r>
            <a:r>
              <a:rPr lang="en-US" sz="1400" dirty="0">
                <a:solidFill>
                  <a:srgbClr val="231F20"/>
                </a:solidFill>
                <a:latin typeface="Aptos" panose="020B0004020202020204" pitchFamily="34" charset="0"/>
                <a:cs typeface="Lettera Text Std"/>
              </a:rPr>
              <a:t> and winter term fee payment deadline of Nov 30</a:t>
            </a:r>
            <a:r>
              <a:rPr lang="en-US" sz="1400" baseline="30000" dirty="0">
                <a:solidFill>
                  <a:srgbClr val="231F20"/>
                </a:solidFill>
                <a:latin typeface="Aptos" panose="020B0004020202020204" pitchFamily="34" charset="0"/>
                <a:cs typeface="Lettera Text Std"/>
              </a:rPr>
              <a:t>th</a:t>
            </a:r>
            <a:r>
              <a:rPr lang="en-US" sz="1400" dirty="0">
                <a:solidFill>
                  <a:srgbClr val="231F20"/>
                </a:solidFill>
                <a:latin typeface="Aptos" panose="020B0004020202020204" pitchFamily="34" charset="0"/>
                <a:cs typeface="Lettera Text Std"/>
              </a:rPr>
              <a:t>. </a:t>
            </a:r>
          </a:p>
          <a:p>
            <a:pPr marL="755650" marR="5080" lvl="1" indent="-285750">
              <a:lnSpc>
                <a:spcPct val="107200"/>
              </a:lnSpc>
              <a:buFont typeface="Arial" panose="020B0604020202020204" pitchFamily="34" charset="0"/>
              <a:buChar char="•"/>
            </a:pPr>
            <a:endParaRPr lang="en-US" sz="1400" b="1" dirty="0">
              <a:solidFill>
                <a:srgbClr val="231F20"/>
              </a:solidFill>
              <a:latin typeface="Lettera Text Std"/>
              <a:cs typeface="Lettera Text St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9998202"/>
      </p:ext>
    </p:extLst>
  </p:cSld>
  <p:clrMapOvr>
    <a:masterClrMapping/>
  </p:clrMapOvr>
  <mc:AlternateContent xmlns:mc="http://schemas.openxmlformats.org/markup-compatibility/2006" xmlns:p14="http://schemas.microsoft.com/office/powerpoint/2010/main">
    <mc:Choice Requires="p14">
      <p:transition spd="slow" p14:dur="2000" advTm="30825"/>
    </mc:Choice>
    <mc:Fallback xmlns="">
      <p:transition spd="slow" advTm="30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914400"/>
            <a:ext cx="4392295" cy="369332"/>
          </a:xfrm>
          <a:prstGeom prst="rect">
            <a:avLst/>
          </a:prstGeom>
        </p:spPr>
        <p:txBody>
          <a:bodyPr vert="horz" wrap="square" lIns="0" tIns="0" rIns="0" bIns="0" rtlCol="0">
            <a:spAutoFit/>
          </a:bodyPr>
          <a:lstStyle/>
          <a:p>
            <a:pPr marL="12700">
              <a:lnSpc>
                <a:spcPct val="100000"/>
              </a:lnSpc>
            </a:pPr>
            <a:r>
              <a:rPr lang="en-US" sz="2400" b="1" dirty="0">
                <a:solidFill>
                  <a:srgbClr val="C00000"/>
                </a:solidFill>
                <a:latin typeface="Aptos" panose="020B0004020202020204" pitchFamily="34" charset="0"/>
                <a:cs typeface="Lettera Text Std"/>
              </a:rPr>
              <a:t>Deferrals</a:t>
            </a:r>
            <a:endParaRPr sz="2400" dirty="0">
              <a:solidFill>
                <a:srgbClr val="C00000"/>
              </a:solidFill>
              <a:latin typeface="Aptos" panose="020B0004020202020204" pitchFamily="34" charset="0"/>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34366" y="1447800"/>
            <a:ext cx="5073015" cy="4830553"/>
          </a:xfrm>
          <a:prstGeom prst="rect">
            <a:avLst/>
          </a:prstGeom>
        </p:spPr>
        <p:txBody>
          <a:bodyPr vert="horz" wrap="square" lIns="0" tIns="0" rIns="0" bIns="0" rtlCol="0" anchor="t">
            <a:spAutoFit/>
          </a:bodyPr>
          <a:lstStyle/>
          <a:p>
            <a:pPr marL="12700" marR="5080">
              <a:lnSpc>
                <a:spcPct val="107200"/>
              </a:lnSpc>
            </a:pPr>
            <a:r>
              <a:rPr lang="en-US" sz="1400" dirty="0">
                <a:solidFill>
                  <a:srgbClr val="231F20"/>
                </a:solidFill>
                <a:latin typeface="Aptos" panose="020B0004020202020204" pitchFamily="34" charset="0"/>
                <a:cs typeface="Lettera Text Std"/>
              </a:rPr>
              <a:t>To become registered, for the 2024-25 academic year, the second option is to request a tuition fee deferral.</a:t>
            </a:r>
          </a:p>
          <a:p>
            <a:pPr marL="12700" marR="5080">
              <a:lnSpc>
                <a:spcPct val="107200"/>
              </a:lnSpc>
            </a:pPr>
            <a:endParaRPr lang="en-US" sz="1400" dirty="0">
              <a:solidFill>
                <a:srgbClr val="231F20"/>
              </a:solidFill>
              <a:latin typeface="Aptos" panose="020B0004020202020204" pitchFamily="34" charset="0"/>
              <a:cs typeface="Lettera Text Std"/>
            </a:endParaRPr>
          </a:p>
          <a:p>
            <a:pPr marL="12700" marR="5080">
              <a:lnSpc>
                <a:spcPct val="107200"/>
              </a:lnSpc>
            </a:pPr>
            <a:r>
              <a:rPr lang="en-US" sz="1400" dirty="0">
                <a:solidFill>
                  <a:srgbClr val="231F20"/>
                </a:solidFill>
                <a:latin typeface="Aptos" panose="020B0004020202020204" pitchFamily="34" charset="0"/>
                <a:cs typeface="Lettera Text Std"/>
              </a:rPr>
              <a:t>A successful fee deferral </a:t>
            </a:r>
          </a:p>
          <a:p>
            <a:pPr marL="298450" marR="5080" indent="-285750">
              <a:lnSpc>
                <a:spcPct val="107200"/>
              </a:lnSpc>
              <a:buFont typeface="Arial" panose="020B0604020202020204" pitchFamily="34" charset="0"/>
              <a:buChar char="•"/>
            </a:pPr>
            <a:r>
              <a:rPr lang="en-US" sz="1400" dirty="0">
                <a:solidFill>
                  <a:srgbClr val="231F20"/>
                </a:solidFill>
                <a:latin typeface="Aptos"/>
                <a:cs typeface="Lettera Text Std"/>
              </a:rPr>
              <a:t>Allows eligible students to officially register for their studies without having to make a minimum payment by August 27th </a:t>
            </a:r>
            <a:br>
              <a:rPr lang="en-US" sz="1400" dirty="0">
                <a:latin typeface="Aptos" panose="020B0004020202020204" pitchFamily="34" charset="0"/>
                <a:cs typeface="Lettera Text Std"/>
              </a:rPr>
            </a:br>
            <a:endParaRPr lang="en-US" sz="1400" dirty="0">
              <a:solidFill>
                <a:srgbClr val="231F20"/>
              </a:solidFill>
              <a:latin typeface="Aptos" panose="020B0004020202020204" pitchFamily="34" charset="0"/>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Defers/extends payment deadlines</a:t>
            </a:r>
          </a:p>
          <a:p>
            <a:pPr marL="755650" marR="5080" lvl="1"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Fall term – from Aug 27 to Sept 30</a:t>
            </a:r>
          </a:p>
          <a:p>
            <a:pPr marL="755650" marR="5080" lvl="1"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Winter term – from Nov 30 to Jan 31 </a:t>
            </a:r>
          </a:p>
          <a:p>
            <a:pPr marL="298450" marR="5080" indent="-285750">
              <a:lnSpc>
                <a:spcPct val="107200"/>
              </a:lnSpc>
              <a:buFont typeface="Arial" panose="020B0604020202020204" pitchFamily="34" charset="0"/>
              <a:buChar char="•"/>
            </a:pPr>
            <a:endParaRPr lang="en-US" sz="1400" dirty="0">
              <a:solidFill>
                <a:srgbClr val="231F20"/>
              </a:solidFill>
              <a:latin typeface="Aptos" panose="020B0004020202020204" pitchFamily="34" charset="0"/>
              <a:cs typeface="Lettera Text Std"/>
            </a:endParaRPr>
          </a:p>
          <a:p>
            <a:pPr marL="12700" marR="5080">
              <a:lnSpc>
                <a:spcPct val="107200"/>
              </a:lnSpc>
            </a:pPr>
            <a:r>
              <a:rPr lang="en-US" sz="1400" dirty="0">
                <a:solidFill>
                  <a:srgbClr val="231F20"/>
                </a:solidFill>
                <a:latin typeface="Aptos" panose="020B0004020202020204" pitchFamily="34" charset="0"/>
                <a:cs typeface="Lettera Text Std"/>
              </a:rPr>
              <a:t>Who’s eligible? Students who are receiving </a:t>
            </a:r>
          </a:p>
          <a:p>
            <a:pPr marL="298450" marR="5080" indent="-285750">
              <a:lnSpc>
                <a:spcPct val="107200"/>
              </a:lnSpc>
              <a:buFont typeface="Arial" panose="020B0604020202020204" pitchFamily="34" charset="0"/>
              <a:buChar char="•"/>
            </a:pPr>
            <a:r>
              <a:rPr lang="en-US" sz="1400" dirty="0">
                <a:solidFill>
                  <a:srgbClr val="D2232A"/>
                </a:solidFill>
                <a:latin typeface="Aptos" panose="020B0004020202020204" pitchFamily="34" charset="0"/>
              </a:rPr>
              <a:t>OSAP loans and grants</a:t>
            </a:r>
          </a:p>
          <a:p>
            <a:pPr marL="298450" marR="5080" indent="-285750">
              <a:lnSpc>
                <a:spcPct val="107200"/>
              </a:lnSpc>
              <a:buFont typeface="Arial" panose="020B0604020202020204" pitchFamily="34" charset="0"/>
              <a:buChar char="•"/>
            </a:pPr>
            <a:r>
              <a:rPr lang="en-US" sz="1400" dirty="0">
                <a:solidFill>
                  <a:srgbClr val="D2232A"/>
                </a:solidFill>
                <a:latin typeface="Aptos" panose="020B0004020202020204" pitchFamily="34" charset="0"/>
              </a:rPr>
              <a:t>out-of-province loans and grants</a:t>
            </a:r>
          </a:p>
          <a:p>
            <a:pPr marL="298450" marR="5080" indent="-285750">
              <a:lnSpc>
                <a:spcPct val="107200"/>
              </a:lnSpc>
              <a:buFont typeface="Arial" panose="020B0604020202020204" pitchFamily="34" charset="0"/>
              <a:buChar char="•"/>
            </a:pPr>
            <a:r>
              <a:rPr lang="en-US" sz="1400" dirty="0">
                <a:solidFill>
                  <a:srgbClr val="D2232A"/>
                </a:solidFill>
                <a:latin typeface="Aptos" panose="020B0004020202020204" pitchFamily="34" charset="0"/>
              </a:rPr>
              <a:t>US Direct Loans</a:t>
            </a:r>
          </a:p>
          <a:p>
            <a:pPr marL="298450" marR="5080" indent="-285750">
              <a:lnSpc>
                <a:spcPct val="107200"/>
              </a:lnSpc>
              <a:buFont typeface="Arial" panose="020B0604020202020204" pitchFamily="34" charset="0"/>
              <a:buChar char="•"/>
            </a:pPr>
            <a:r>
              <a:rPr lang="en-US" sz="1400" dirty="0">
                <a:solidFill>
                  <a:srgbClr val="D2232A"/>
                </a:solidFill>
                <a:latin typeface="Aptos" panose="020B0004020202020204" pitchFamily="34" charset="0"/>
              </a:rPr>
              <a:t>scholarship funding</a:t>
            </a:r>
            <a:r>
              <a:rPr lang="en-US" sz="1400" dirty="0">
                <a:solidFill>
                  <a:srgbClr val="231F20"/>
                </a:solidFill>
                <a:latin typeface="Aptos" panose="020B0004020202020204" pitchFamily="34" charset="0"/>
                <a:cs typeface="Lettera Text Std"/>
              </a:rPr>
              <a:t> greater than the minimum payment to register amount</a:t>
            </a:r>
          </a:p>
          <a:p>
            <a:pPr marL="12700" marR="5080">
              <a:lnSpc>
                <a:spcPct val="107200"/>
              </a:lnSpc>
            </a:pPr>
            <a:endParaRPr lang="en-US" sz="1400" dirty="0">
              <a:solidFill>
                <a:srgbClr val="231F20"/>
              </a:solidFill>
              <a:latin typeface="Aptos" panose="020B0004020202020204" pitchFamily="34" charset="0"/>
              <a:cs typeface="Lettera Text Std"/>
            </a:endParaRPr>
          </a:p>
          <a:p>
            <a:pPr marL="12700" marR="5080">
              <a:lnSpc>
                <a:spcPct val="107200"/>
              </a:lnSpc>
            </a:pPr>
            <a:r>
              <a:rPr lang="en-US" sz="1400" dirty="0">
                <a:solidFill>
                  <a:srgbClr val="231F20"/>
                </a:solidFill>
                <a:latin typeface="Aptos" panose="020B0004020202020204" pitchFamily="34" charset="0"/>
                <a:cs typeface="Lettera Text Std"/>
              </a:rPr>
              <a:t>These students are eligible for a fee deferral because their funds will not be available until after classes start in September.</a:t>
            </a:r>
          </a:p>
          <a:p>
            <a:pPr marL="12700" marR="5080">
              <a:lnSpc>
                <a:spcPct val="107200"/>
              </a:lnSpc>
            </a:pPr>
            <a:endParaRPr lang="en-US" sz="1400" b="1" u="sng" dirty="0">
              <a:solidFill>
                <a:srgbClr val="231F20"/>
              </a:solidFill>
              <a:latin typeface="Lettera Text Std"/>
              <a:cs typeface="Lettera Text Std"/>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00382138"/>
      </p:ext>
    </p:extLst>
  </p:cSld>
  <p:clrMapOvr>
    <a:masterClrMapping/>
  </p:clrMapOvr>
  <mc:AlternateContent xmlns:mc="http://schemas.openxmlformats.org/markup-compatibility/2006" xmlns:p14="http://schemas.microsoft.com/office/powerpoint/2010/main">
    <mc:Choice Requires="p14">
      <p:transition spd="slow" p14:dur="2000" advTm="54715"/>
    </mc:Choice>
    <mc:Fallback xmlns="">
      <p:transition spd="slow" advTm="54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0690" y="1295400"/>
            <a:ext cx="4392295"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Aptos" panose="020B0004020202020204" pitchFamily="34" charset="0"/>
                <a:cs typeface="Lettera Text Std"/>
              </a:rPr>
              <a:t>Deferrals</a:t>
            </a:r>
            <a:endParaRPr sz="2400" dirty="0">
              <a:latin typeface="Aptos" panose="020B0004020202020204" pitchFamily="34" charset="0"/>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0690" y="1866701"/>
            <a:ext cx="5521988" cy="3677995"/>
          </a:xfrm>
          <a:prstGeom prst="rect">
            <a:avLst/>
          </a:prstGeom>
        </p:spPr>
        <p:txBody>
          <a:bodyPr vert="horz" wrap="square" lIns="0" tIns="0" rIns="0" bIns="0" rtlCol="0" anchor="t">
            <a:spAutoFit/>
          </a:bodyPr>
          <a:lstStyle/>
          <a:p>
            <a:pPr marL="12700" marR="5080">
              <a:lnSpc>
                <a:spcPct val="107200"/>
              </a:lnSpc>
            </a:pPr>
            <a:r>
              <a:rPr lang="en-US" sz="1400" b="1" dirty="0">
                <a:solidFill>
                  <a:srgbClr val="C00000"/>
                </a:solidFill>
                <a:latin typeface="Aptos" panose="020B0004020202020204" pitchFamily="34" charset="0"/>
              </a:rPr>
              <a:t>OSAP Loans and Grants</a:t>
            </a:r>
          </a:p>
          <a:p>
            <a:pPr marL="12700" marR="5080">
              <a:lnSpc>
                <a:spcPct val="107200"/>
              </a:lnSpc>
            </a:pPr>
            <a:r>
              <a:rPr lang="en-US" sz="1400" dirty="0">
                <a:solidFill>
                  <a:srgbClr val="231F20"/>
                </a:solidFill>
                <a:latin typeface="Aptos" panose="020B0004020202020204" pitchFamily="34" charset="0"/>
                <a:cs typeface="Lettera Text Std"/>
              </a:rPr>
              <a:t>You must have already applied for OSAP.  Wait three business days after you submit your OSAP app before applying for a tuition fee deferral. </a:t>
            </a:r>
            <a:br>
              <a:rPr lang="en-US" sz="1400" b="1" dirty="0">
                <a:solidFill>
                  <a:srgbClr val="231F20"/>
                </a:solidFill>
                <a:latin typeface="Aptos" panose="020B0004020202020204" pitchFamily="34" charset="0"/>
                <a:cs typeface="Lettera Text Std"/>
              </a:rPr>
            </a:br>
            <a:endParaRPr lang="en-US" sz="1400" b="1" dirty="0">
              <a:solidFill>
                <a:srgbClr val="C00000"/>
              </a:solidFill>
              <a:latin typeface="Aptos" panose="020B0004020202020204" pitchFamily="34" charset="0"/>
              <a:cs typeface="Lettera Text Std"/>
            </a:endParaRPr>
          </a:p>
          <a:p>
            <a:pPr marL="12700" marR="5080">
              <a:lnSpc>
                <a:spcPct val="107200"/>
              </a:lnSpc>
            </a:pPr>
            <a:r>
              <a:rPr lang="en-US" sz="1400" b="1" dirty="0">
                <a:solidFill>
                  <a:srgbClr val="C00000"/>
                </a:solidFill>
                <a:latin typeface="Aptos" panose="020B0004020202020204" pitchFamily="34" charset="0"/>
              </a:rPr>
              <a:t>Out-of-Province Loans and Grants</a:t>
            </a:r>
          </a:p>
          <a:p>
            <a:pPr marL="12700" marR="5080">
              <a:lnSpc>
                <a:spcPct val="107200"/>
              </a:lnSpc>
            </a:pPr>
            <a:r>
              <a:rPr lang="en-US" sz="1400" dirty="0">
                <a:latin typeface="Aptos" panose="020B0004020202020204" pitchFamily="34" charset="0"/>
                <a:cs typeface="Lettera Text Std"/>
              </a:rPr>
              <a:t>Submit a copy of your proof of 2024-25 application or funding notice to Enrolment Services online via the Out of Province Portal (</a:t>
            </a:r>
            <a:r>
              <a:rPr lang="en-US" sz="1400" dirty="0">
                <a:latin typeface="Aptos" panose="020B0004020202020204" pitchFamily="34" charset="0"/>
                <a:cs typeface="Lettera Text Std"/>
                <a:hlinkClick r:id="rId5"/>
              </a:rPr>
              <a:t>https://www3.adm.utoronto.ca/OOP/index.php</a:t>
            </a:r>
            <a:r>
              <a:rPr lang="en-US" sz="1400" dirty="0">
                <a:latin typeface="Aptos" panose="020B0004020202020204" pitchFamily="34" charset="0"/>
                <a:cs typeface="Lettera Text Std"/>
              </a:rPr>
              <a:t>). Wait three business days after submission before applying for a tuition fee deferral.</a:t>
            </a:r>
            <a:br>
              <a:rPr lang="en-US" sz="1400" b="1" dirty="0">
                <a:latin typeface="Aptos" panose="020B0004020202020204" pitchFamily="34" charset="0"/>
                <a:cs typeface="Lettera Text Std"/>
              </a:rPr>
            </a:br>
            <a:endParaRPr lang="en-US" sz="1400" b="1" dirty="0">
              <a:solidFill>
                <a:srgbClr val="231F20"/>
              </a:solidFill>
              <a:latin typeface="Aptos" panose="020B0004020202020204" pitchFamily="34" charset="0"/>
              <a:cs typeface="Lettera Text Std"/>
            </a:endParaRPr>
          </a:p>
          <a:p>
            <a:pPr marL="12700" marR="5080">
              <a:lnSpc>
                <a:spcPct val="107200"/>
              </a:lnSpc>
            </a:pPr>
            <a:r>
              <a:rPr lang="en-US" sz="1400" b="1" dirty="0">
                <a:solidFill>
                  <a:srgbClr val="C00000"/>
                </a:solidFill>
                <a:latin typeface="Aptos" panose="020B0004020202020204" pitchFamily="34" charset="0"/>
                <a:cs typeface="Lettera Text Std"/>
              </a:rPr>
              <a:t>US Direct Loans</a:t>
            </a:r>
          </a:p>
          <a:p>
            <a:pPr marL="12700" marR="5080">
              <a:lnSpc>
                <a:spcPct val="107200"/>
              </a:lnSpc>
            </a:pPr>
            <a:r>
              <a:rPr lang="en-US" sz="1400" dirty="0">
                <a:solidFill>
                  <a:srgbClr val="231F20"/>
                </a:solidFill>
                <a:latin typeface="Aptos" panose="020B0004020202020204" pitchFamily="34" charset="0"/>
                <a:cs typeface="Lettera Text Std"/>
              </a:rPr>
              <a:t>You must have completed all application steps (FAFSA + UT steps). Wait three business days after you email your UT US Loans application to </a:t>
            </a:r>
            <a:r>
              <a:rPr lang="en-US" sz="1400" dirty="0">
                <a:solidFill>
                  <a:srgbClr val="231F20"/>
                </a:solidFill>
                <a:latin typeface="Aptos" panose="020B0004020202020204" pitchFamily="34" charset="0"/>
                <a:cs typeface="Lettera Text Std"/>
                <a:hlinkClick r:id="rId6"/>
              </a:rPr>
              <a:t>usa.financialaid@utoronto.ca</a:t>
            </a:r>
            <a:r>
              <a:rPr lang="en-US" sz="1400" dirty="0">
                <a:solidFill>
                  <a:srgbClr val="231F20"/>
                </a:solidFill>
                <a:latin typeface="Aptos" panose="020B0004020202020204" pitchFamily="34" charset="0"/>
                <a:cs typeface="Lettera Text Std"/>
              </a:rPr>
              <a:t> before applying for a tuition fee deferral.</a:t>
            </a:r>
          </a:p>
          <a:p>
            <a:pPr marL="12700" marR="5080">
              <a:lnSpc>
                <a:spcPct val="107200"/>
              </a:lnSpc>
            </a:pPr>
            <a:endParaRPr lang="en-US" sz="1400" b="1" dirty="0">
              <a:solidFill>
                <a:srgbClr val="D2232A"/>
              </a:solidFill>
              <a:latin typeface="Lettera Text Std" panose="020B0504020101020102" pitchFamily="34" charset="0"/>
            </a:endParaRPr>
          </a:p>
          <a:p>
            <a:pPr marL="12700" marR="5080">
              <a:lnSpc>
                <a:spcPct val="107200"/>
              </a:lnSpc>
            </a:pPr>
            <a:endParaRPr lang="en-US" sz="1400" b="1" dirty="0">
              <a:solidFill>
                <a:srgbClr val="231F20"/>
              </a:solidFill>
              <a:latin typeface="Lettera Text Std"/>
              <a:cs typeface="Lettera Text St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8196086"/>
      </p:ext>
    </p:extLst>
  </p:cSld>
  <p:clrMapOvr>
    <a:masterClrMapping/>
  </p:clrMapOvr>
  <mc:AlternateContent xmlns:mc="http://schemas.openxmlformats.org/markup-compatibility/2006" xmlns:p14="http://schemas.microsoft.com/office/powerpoint/2010/main">
    <mc:Choice Requires="p14">
      <p:transition spd="slow" p14:dur="2000" advTm="30302"/>
    </mc:Choice>
    <mc:Fallback xmlns="">
      <p:transition spd="slow" advTm="30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022337"/>
            <a:ext cx="4392295" cy="369332"/>
          </a:xfrm>
          <a:prstGeom prst="rect">
            <a:avLst/>
          </a:prstGeom>
        </p:spPr>
        <p:txBody>
          <a:bodyPr vert="horz" wrap="square" lIns="0" tIns="0" rIns="0" bIns="0" rtlCol="0">
            <a:spAutoFit/>
          </a:bodyPr>
          <a:lstStyle/>
          <a:p>
            <a:pPr marL="12700">
              <a:lnSpc>
                <a:spcPct val="100000"/>
              </a:lnSpc>
            </a:pPr>
            <a:r>
              <a:rPr lang="en-US" sz="2400" b="1" dirty="0">
                <a:solidFill>
                  <a:srgbClr val="C00000"/>
                </a:solidFill>
                <a:latin typeface="Aptos" panose="020B0004020202020204" pitchFamily="34" charset="0"/>
                <a:cs typeface="Lettera Text Std"/>
              </a:rPr>
              <a:t>Deferrals</a:t>
            </a:r>
            <a:endParaRPr sz="2400" b="1" dirty="0">
              <a:solidFill>
                <a:srgbClr val="C00000"/>
              </a:solidFill>
              <a:latin typeface="Aptos" panose="020B0004020202020204" pitchFamily="34" charset="0"/>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89655" y="1524000"/>
            <a:ext cx="5073015" cy="5061065"/>
          </a:xfrm>
          <a:prstGeom prst="rect">
            <a:avLst/>
          </a:prstGeom>
        </p:spPr>
        <p:txBody>
          <a:bodyPr vert="horz" wrap="square" lIns="0" tIns="0" rIns="0" bIns="0" rtlCol="0">
            <a:spAutoFit/>
          </a:bodyPr>
          <a:lstStyle/>
          <a:p>
            <a:pPr marL="12700" marR="5080">
              <a:lnSpc>
                <a:spcPct val="107200"/>
              </a:lnSpc>
            </a:pPr>
            <a:r>
              <a:rPr lang="en-US" sz="1400" dirty="0">
                <a:solidFill>
                  <a:srgbClr val="231F20"/>
                </a:solidFill>
                <a:latin typeface="Aptos" panose="020B0004020202020204" pitchFamily="34" charset="0"/>
                <a:cs typeface="Lettera Text Std"/>
              </a:rPr>
              <a:t>Government student loans and grants – 3 days after you submit your application, click on the </a:t>
            </a:r>
            <a:r>
              <a:rPr lang="en-US" sz="1400" b="1" dirty="0">
                <a:solidFill>
                  <a:srgbClr val="231F20"/>
                </a:solidFill>
                <a:latin typeface="Aptos" panose="020B0004020202020204" pitchFamily="34" charset="0"/>
                <a:cs typeface="Lettera Text Std"/>
              </a:rPr>
              <a:t>Tuition Fee Deferral </a:t>
            </a:r>
            <a:r>
              <a:rPr lang="en-US" sz="1400" dirty="0">
                <a:solidFill>
                  <a:srgbClr val="231F20"/>
                </a:solidFill>
                <a:latin typeface="Aptos" panose="020B0004020202020204" pitchFamily="34" charset="0"/>
                <a:cs typeface="Lettera Text Std"/>
              </a:rPr>
              <a:t>button in the Finances section of your ACORN account starting in mid-July.</a:t>
            </a:r>
          </a:p>
          <a:p>
            <a:pPr marL="298450" marR="5080" indent="-285750">
              <a:lnSpc>
                <a:spcPct val="107200"/>
              </a:lnSpc>
              <a:buFont typeface="Arial" panose="020B0604020202020204" pitchFamily="34" charset="0"/>
              <a:buChar char="•"/>
            </a:pPr>
            <a:endParaRPr lang="en-US" sz="1400" dirty="0">
              <a:solidFill>
                <a:srgbClr val="231F20"/>
              </a:solidFill>
              <a:latin typeface="Aptos" panose="020B0004020202020204" pitchFamily="34" charset="0"/>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After following the steps, you will immediately see if your fee deferral request is successful or not</a:t>
            </a:r>
            <a:br>
              <a:rPr lang="en-US" sz="1400" dirty="0">
                <a:solidFill>
                  <a:srgbClr val="231F20"/>
                </a:solidFill>
                <a:latin typeface="Aptos" panose="020B0004020202020204" pitchFamily="34" charset="0"/>
                <a:cs typeface="Lettera Text Std"/>
              </a:rPr>
            </a:br>
            <a:endParaRPr lang="en-US" sz="1400" dirty="0">
              <a:solidFill>
                <a:srgbClr val="231F20"/>
              </a:solidFill>
              <a:latin typeface="Aptos" panose="020B0004020202020204" pitchFamily="34" charset="0"/>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If there is a problem, email us at </a:t>
            </a:r>
            <a:r>
              <a:rPr lang="en-US" sz="1400" dirty="0">
                <a:solidFill>
                  <a:srgbClr val="231F20"/>
                </a:solidFill>
                <a:latin typeface="Aptos" panose="020B0004020202020204" pitchFamily="34" charset="0"/>
                <a:cs typeface="Lettera Text Std"/>
                <a:hlinkClick r:id="rId5"/>
              </a:rPr>
              <a:t>awards@daniels.utoronto.ca</a:t>
            </a:r>
            <a:r>
              <a:rPr lang="en-US" sz="1400" dirty="0">
                <a:solidFill>
                  <a:srgbClr val="231F20"/>
                </a:solidFill>
                <a:latin typeface="Aptos" panose="020B0004020202020204" pitchFamily="34" charset="0"/>
                <a:cs typeface="Lettera Text Std"/>
              </a:rPr>
              <a:t> or </a:t>
            </a:r>
            <a:r>
              <a:rPr lang="en-US" sz="1400" dirty="0">
                <a:solidFill>
                  <a:srgbClr val="231F20"/>
                </a:solidFill>
                <a:latin typeface="Aptos" panose="020B0004020202020204" pitchFamily="34" charset="0"/>
                <a:cs typeface="Lettera Text Std"/>
                <a:hlinkClick r:id="rId6"/>
              </a:rPr>
              <a:t>registrar@daniels.utoronto.ca</a:t>
            </a:r>
            <a:r>
              <a:rPr lang="en-US" sz="1400" dirty="0">
                <a:solidFill>
                  <a:srgbClr val="231F20"/>
                </a:solidFill>
                <a:latin typeface="Aptos" panose="020B0004020202020204" pitchFamily="34" charset="0"/>
                <a:cs typeface="Lettera Text Std"/>
              </a:rPr>
              <a:t> </a:t>
            </a:r>
          </a:p>
          <a:p>
            <a:pPr marL="298450" marR="5080" indent="-285750">
              <a:lnSpc>
                <a:spcPct val="107200"/>
              </a:lnSpc>
              <a:buFont typeface="Arial" panose="020B0604020202020204" pitchFamily="34" charset="0"/>
              <a:buChar char="•"/>
            </a:pPr>
            <a:endParaRPr lang="en-US" sz="1400" dirty="0">
              <a:solidFill>
                <a:srgbClr val="231F20"/>
              </a:solidFill>
              <a:latin typeface="Aptos" panose="020B0004020202020204" pitchFamily="34" charset="0"/>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Remember: </a:t>
            </a:r>
            <a:r>
              <a:rPr lang="en-US" sz="1400" u="sng" dirty="0">
                <a:solidFill>
                  <a:srgbClr val="231F20"/>
                </a:solidFill>
                <a:latin typeface="Aptos" panose="020B0004020202020204" pitchFamily="34" charset="0"/>
                <a:cs typeface="Lettera Text Std"/>
              </a:rPr>
              <a:t>You are still responsible for paying your fees after a successful tuition fee deferral</a:t>
            </a:r>
            <a:br>
              <a:rPr lang="en-US" sz="1400" u="sng" dirty="0">
                <a:solidFill>
                  <a:srgbClr val="231F20"/>
                </a:solidFill>
                <a:latin typeface="Aptos" panose="020B0004020202020204" pitchFamily="34" charset="0"/>
                <a:cs typeface="Lettera Text Std"/>
              </a:rPr>
            </a:br>
            <a:endParaRPr lang="en-US" sz="1400" u="sng" dirty="0">
              <a:solidFill>
                <a:srgbClr val="231F20"/>
              </a:solidFill>
              <a:latin typeface="Aptos" panose="020B0004020202020204" pitchFamily="34" charset="0"/>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Pay your tuition fees </a:t>
            </a:r>
          </a:p>
          <a:p>
            <a:pPr marL="755650" marR="5080" lvl="1"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As soon as you receive your funding. </a:t>
            </a:r>
          </a:p>
          <a:p>
            <a:pPr marL="1212850" marR="5080" lvl="2"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FT-OSAP funding will automatically pay towards your tuition fees first</a:t>
            </a:r>
          </a:p>
          <a:p>
            <a:pPr marL="755650" marR="5080" lvl="1"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By Sept 30 (for fall term fees)</a:t>
            </a:r>
          </a:p>
          <a:p>
            <a:pPr marL="755650" marR="5080" lvl="1" indent="-285750">
              <a:lnSpc>
                <a:spcPct val="107200"/>
              </a:lnSpc>
              <a:buFont typeface="Arial" panose="020B0604020202020204" pitchFamily="34" charset="0"/>
              <a:buChar char="•"/>
            </a:pPr>
            <a:r>
              <a:rPr lang="en-US" sz="1400" dirty="0">
                <a:solidFill>
                  <a:srgbClr val="231F20"/>
                </a:solidFill>
                <a:latin typeface="Aptos" panose="020B0004020202020204" pitchFamily="34" charset="0"/>
                <a:cs typeface="Lettera Text Std"/>
              </a:rPr>
              <a:t>By Jan 31 (for winter term fees)</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1952964"/>
      </p:ext>
    </p:extLst>
  </p:cSld>
  <p:clrMapOvr>
    <a:masterClrMapping/>
  </p:clrMapOvr>
  <mc:AlternateContent xmlns:mc="http://schemas.openxmlformats.org/markup-compatibility/2006" xmlns:p14="http://schemas.microsoft.com/office/powerpoint/2010/main">
    <mc:Choice Requires="p14">
      <p:transition spd="slow" p14:dur="2000" advTm="31577"/>
    </mc:Choice>
    <mc:Fallback xmlns="">
      <p:transition spd="slow" advTm="3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251346"/>
            <a:ext cx="4392295"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Aptos" panose="020B0004020202020204" pitchFamily="34" charset="0"/>
                <a:cs typeface="Lettera Text Std"/>
              </a:rPr>
              <a:t>Deferrals</a:t>
            </a:r>
            <a:endParaRPr sz="2400" dirty="0">
              <a:latin typeface="Aptos" panose="020B0004020202020204" pitchFamily="34" charset="0"/>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4500" y="1807312"/>
            <a:ext cx="5073015" cy="4600042"/>
          </a:xfrm>
          <a:prstGeom prst="rect">
            <a:avLst/>
          </a:prstGeom>
        </p:spPr>
        <p:txBody>
          <a:bodyPr vert="horz" wrap="square" lIns="0" tIns="0" rIns="0" bIns="0" rtlCol="0" anchor="t">
            <a:spAutoFit/>
          </a:bodyPr>
          <a:lstStyle/>
          <a:p>
            <a:pPr marL="12700" marR="5080">
              <a:lnSpc>
                <a:spcPct val="107200"/>
              </a:lnSpc>
            </a:pPr>
            <a:r>
              <a:rPr lang="en-US" sz="1400" b="1" dirty="0">
                <a:solidFill>
                  <a:srgbClr val="C00000"/>
                </a:solidFill>
                <a:latin typeface="Aptos" panose="020B0004020202020204" pitchFamily="34" charset="0"/>
              </a:rPr>
              <a:t>Scholarships</a:t>
            </a:r>
          </a:p>
          <a:p>
            <a:pPr marL="12700" marR="5080">
              <a:lnSpc>
                <a:spcPct val="107200"/>
              </a:lnSpc>
            </a:pPr>
            <a:r>
              <a:rPr lang="en-US" sz="1400" dirty="0">
                <a:solidFill>
                  <a:srgbClr val="231F20"/>
                </a:solidFill>
                <a:latin typeface="Aptos" panose="020B0004020202020204" pitchFamily="34" charset="0"/>
                <a:cs typeface="Lettera Text Std"/>
              </a:rPr>
              <a:t>You may apply for a fee deferral if you are receiving a scholarship for 2024-25 that is equal to or greater than your required minimum payment. Email us at </a:t>
            </a:r>
            <a:r>
              <a:rPr lang="en-US" sz="1400" dirty="0">
                <a:solidFill>
                  <a:srgbClr val="231F20"/>
                </a:solidFill>
                <a:latin typeface="Aptos" panose="020B0004020202020204" pitchFamily="34" charset="0"/>
                <a:cs typeface="Lettera Text Std"/>
                <a:hlinkClick r:id="rId5"/>
              </a:rPr>
              <a:t>awards@daniels.utoronto.ca</a:t>
            </a:r>
            <a:r>
              <a:rPr lang="en-US" sz="1400" dirty="0">
                <a:solidFill>
                  <a:srgbClr val="231F20"/>
                </a:solidFill>
                <a:latin typeface="Aptos" panose="020B0004020202020204" pitchFamily="34" charset="0"/>
                <a:cs typeface="Lettera Text Std"/>
              </a:rPr>
              <a:t> with proof of your scholarship. </a:t>
            </a:r>
          </a:p>
          <a:p>
            <a:pPr marL="12700" marR="5080">
              <a:lnSpc>
                <a:spcPct val="107200"/>
              </a:lnSpc>
            </a:pPr>
            <a:endParaRPr lang="en-US" sz="1400" dirty="0">
              <a:solidFill>
                <a:srgbClr val="231F20"/>
              </a:solidFill>
              <a:latin typeface="Aptos" panose="020B0004020202020204" pitchFamily="34" charset="0"/>
              <a:cs typeface="Lettera Text Std"/>
            </a:endParaRPr>
          </a:p>
          <a:p>
            <a:pPr marL="12700" marR="5080">
              <a:lnSpc>
                <a:spcPct val="107200"/>
              </a:lnSpc>
            </a:pPr>
            <a:r>
              <a:rPr lang="en-US" sz="1400" dirty="0">
                <a:solidFill>
                  <a:srgbClr val="231F20"/>
                </a:solidFill>
                <a:latin typeface="Aptos" panose="020B0004020202020204" pitchFamily="34" charset="0"/>
                <a:cs typeface="Lettera Text Std"/>
              </a:rPr>
              <a:t>You will be advised if your tuition deferral request is approved or not.</a:t>
            </a:r>
          </a:p>
          <a:p>
            <a:pPr marL="12700" marR="5080">
              <a:lnSpc>
                <a:spcPct val="107200"/>
              </a:lnSpc>
            </a:pPr>
            <a:endParaRPr lang="en-US" sz="1400" dirty="0">
              <a:solidFill>
                <a:srgbClr val="231F20"/>
              </a:solidFill>
              <a:latin typeface="Aptos" panose="020B0004020202020204" pitchFamily="34" charset="0"/>
              <a:cs typeface="Lettera Text Std"/>
            </a:endParaRPr>
          </a:p>
          <a:p>
            <a:pPr marL="12700" marR="5080">
              <a:lnSpc>
                <a:spcPct val="107200"/>
              </a:lnSpc>
            </a:pPr>
            <a:r>
              <a:rPr lang="en-US" sz="1400" dirty="0">
                <a:solidFill>
                  <a:srgbClr val="231F20"/>
                </a:solidFill>
                <a:latin typeface="Aptos" panose="020B0004020202020204" pitchFamily="34" charset="0"/>
                <a:cs typeface="Lettera Text Std"/>
              </a:rPr>
              <a:t>Work with your scholarship funding agency to ensure that your scholarship amount is paid to your ACORN account by the Sept 30 fall term fee payment deadline.</a:t>
            </a:r>
          </a:p>
          <a:p>
            <a:pPr marL="12700" marR="5080">
              <a:lnSpc>
                <a:spcPct val="107200"/>
              </a:lnSpc>
            </a:pPr>
            <a:endParaRPr lang="en-US" sz="1400" dirty="0">
              <a:solidFill>
                <a:srgbClr val="231F20"/>
              </a:solidFill>
              <a:latin typeface="Aptos" panose="020B0004020202020204" pitchFamily="34" charset="0"/>
              <a:cs typeface="Lettera Text Std"/>
            </a:endParaRPr>
          </a:p>
          <a:p>
            <a:pPr marL="12700" marR="5080">
              <a:lnSpc>
                <a:spcPct val="107200"/>
              </a:lnSpc>
            </a:pPr>
            <a:r>
              <a:rPr lang="en-US" sz="1400" dirty="0">
                <a:solidFill>
                  <a:srgbClr val="231F20"/>
                </a:solidFill>
                <a:latin typeface="Aptos" panose="020B0004020202020204" pitchFamily="34" charset="0"/>
                <a:cs typeface="Lettera Text Std"/>
              </a:rPr>
              <a:t>If your scholarship amount is lower than your minimum payment to register amount, pay the difference between your scholarship amount and the minimum required amount by the August 27</a:t>
            </a:r>
            <a:r>
              <a:rPr lang="en-US" sz="1400" baseline="30000" dirty="0">
                <a:solidFill>
                  <a:srgbClr val="231F20"/>
                </a:solidFill>
                <a:latin typeface="Aptos" panose="020B0004020202020204" pitchFamily="34" charset="0"/>
                <a:cs typeface="Lettera Text Std"/>
              </a:rPr>
              <a:t>th</a:t>
            </a:r>
            <a:r>
              <a:rPr lang="en-US" sz="1400" dirty="0">
                <a:solidFill>
                  <a:srgbClr val="231F20"/>
                </a:solidFill>
                <a:latin typeface="Aptos" panose="020B0004020202020204" pitchFamily="34" charset="0"/>
                <a:cs typeface="Lettera Text Std"/>
              </a:rPr>
              <a:t>  payment deadline.</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6603092"/>
      </p:ext>
    </p:extLst>
  </p:cSld>
  <p:clrMapOvr>
    <a:masterClrMapping/>
  </p:clrMapOvr>
  <mc:AlternateContent xmlns:mc="http://schemas.openxmlformats.org/markup-compatibility/2006" xmlns:p14="http://schemas.microsoft.com/office/powerpoint/2010/main">
    <mc:Choice Requires="p14">
      <p:transition spd="slow" p14:dur="2000" advTm="50403"/>
    </mc:Choice>
    <mc:Fallback xmlns="">
      <p:transition spd="slow" advTm="50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039490"/>
            <a:ext cx="4392295" cy="369332"/>
          </a:xfrm>
          <a:prstGeom prst="rect">
            <a:avLst/>
          </a:prstGeom>
        </p:spPr>
        <p:txBody>
          <a:bodyPr vert="horz" wrap="square" lIns="0" tIns="0" rIns="0" bIns="0" rtlCol="0">
            <a:spAutoFit/>
          </a:bodyPr>
          <a:lstStyle/>
          <a:p>
            <a:pPr marL="12700">
              <a:lnSpc>
                <a:spcPct val="100000"/>
              </a:lnSpc>
            </a:pPr>
            <a:r>
              <a:rPr lang="en-US" sz="2400" b="1" dirty="0">
                <a:solidFill>
                  <a:srgbClr val="C00000"/>
                </a:solidFill>
                <a:latin typeface="Aptos" panose="020B0004020202020204" pitchFamily="34" charset="0"/>
                <a:cs typeface="Lettera Text Std"/>
              </a:rPr>
              <a:t>ACORN FAQs and How-</a:t>
            </a:r>
            <a:r>
              <a:rPr lang="en-US" sz="2400" b="1" dirty="0" err="1">
                <a:solidFill>
                  <a:srgbClr val="C00000"/>
                </a:solidFill>
                <a:latin typeface="Aptos" panose="020B0004020202020204" pitchFamily="34" charset="0"/>
                <a:cs typeface="Lettera Text Std"/>
              </a:rPr>
              <a:t>to’s</a:t>
            </a:r>
            <a:endParaRPr sz="2400" dirty="0">
              <a:solidFill>
                <a:srgbClr val="C00000"/>
              </a:solidFill>
              <a:latin typeface="Aptos" panose="020B0004020202020204" pitchFamily="34" charset="0"/>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565785" y="1807312"/>
            <a:ext cx="5073015" cy="691536"/>
          </a:xfrm>
          <a:prstGeom prst="rect">
            <a:avLst/>
          </a:prstGeom>
        </p:spPr>
        <p:txBody>
          <a:bodyPr vert="horz" wrap="square" lIns="0" tIns="0" rIns="0" bIns="0" rtlCol="0">
            <a:spAutoFit/>
          </a:bodyPr>
          <a:lstStyle/>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p:txBody>
      </p:sp>
      <p:pic>
        <p:nvPicPr>
          <p:cNvPr id="24" name="Picture 23"/>
          <p:cNvPicPr>
            <a:picLocks noChangeAspect="1"/>
          </p:cNvPicPr>
          <p:nvPr/>
        </p:nvPicPr>
        <p:blipFill>
          <a:blip r:embed="rId5"/>
          <a:stretch>
            <a:fillRect/>
          </a:stretch>
        </p:blipFill>
        <p:spPr>
          <a:xfrm>
            <a:off x="441580" y="1549968"/>
            <a:ext cx="6539861" cy="4906266"/>
          </a:xfrm>
          <a:prstGeom prst="rect">
            <a:avLst/>
          </a:prstGeom>
        </p:spPr>
      </p:pic>
      <p:sp>
        <p:nvSpPr>
          <p:cNvPr id="25" name="Oval 24"/>
          <p:cNvSpPr/>
          <p:nvPr/>
        </p:nvSpPr>
        <p:spPr>
          <a:xfrm>
            <a:off x="1219200" y="4876800"/>
            <a:ext cx="2133600" cy="509769"/>
          </a:xfrm>
          <a:prstGeom prst="ellipse">
            <a:avLst/>
          </a:prstGeom>
          <a:noFill/>
          <a:ln w="3810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9476595"/>
      </p:ext>
    </p:extLst>
  </p:cSld>
  <p:clrMapOvr>
    <a:masterClrMapping/>
  </p:clrMapOvr>
  <mc:AlternateContent xmlns:mc="http://schemas.openxmlformats.org/markup-compatibility/2006" xmlns:p14="http://schemas.microsoft.com/office/powerpoint/2010/main">
    <mc:Choice Requires="p14">
      <p:transition spd="slow" p14:dur="2000" advTm="12137"/>
    </mc:Choice>
    <mc:Fallback xmlns="">
      <p:transition spd="slow" advTm="12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398142"/>
            <a:ext cx="7609840" cy="2358146"/>
          </a:xfrm>
          <a:prstGeom prst="rect">
            <a:avLst/>
          </a:prstGeom>
        </p:spPr>
        <p:txBody>
          <a:bodyPr vert="horz" wrap="square" lIns="0" tIns="0" rIns="0" bIns="0" rtlCol="0" anchor="t">
            <a:spAutoFit/>
          </a:bodyPr>
          <a:lstStyle/>
          <a:p>
            <a:pPr marL="12700" marR="1063625">
              <a:lnSpc>
                <a:spcPct val="69400"/>
              </a:lnSpc>
              <a:tabLst>
                <a:tab pos="1108710" algn="l"/>
                <a:tab pos="1923414" algn="l"/>
                <a:tab pos="2428240" algn="l"/>
                <a:tab pos="2831465" algn="l"/>
                <a:tab pos="3695700" algn="l"/>
                <a:tab pos="4440555" algn="l"/>
                <a:tab pos="5226050" algn="l"/>
              </a:tabLst>
            </a:pPr>
            <a:r>
              <a:rPr lang="en-US" sz="7200" b="1" dirty="0">
                <a:solidFill>
                  <a:srgbClr val="D2232A"/>
                </a:solidFill>
                <a:latin typeface="Aptos"/>
                <a:cs typeface="Lettera Text Std"/>
              </a:rPr>
              <a:t>Fees </a:t>
            </a:r>
            <a:endParaRPr lang="en-US" sz="7200" dirty="0">
              <a:solidFill>
                <a:srgbClr val="000000"/>
              </a:solidFill>
              <a:latin typeface="Aptos"/>
              <a:cs typeface="Lettera Text Std"/>
            </a:endParaRPr>
          </a:p>
          <a:p>
            <a:pPr marL="12700" marR="1063625">
              <a:lnSpc>
                <a:spcPct val="69400"/>
              </a:lnSpc>
              <a:tabLst>
                <a:tab pos="1108710" algn="l"/>
                <a:tab pos="1923414" algn="l"/>
                <a:tab pos="2428240" algn="l"/>
                <a:tab pos="2831465" algn="l"/>
                <a:tab pos="3695700" algn="l"/>
                <a:tab pos="4440555" algn="l"/>
                <a:tab pos="5226050" algn="l"/>
              </a:tabLst>
            </a:pPr>
            <a:r>
              <a:rPr lang="en-US" sz="7200" b="1" dirty="0">
                <a:solidFill>
                  <a:srgbClr val="D2232A"/>
                </a:solidFill>
                <a:latin typeface="Aptos"/>
                <a:cs typeface="Lettera Text Std"/>
              </a:rPr>
              <a:t>and </a:t>
            </a:r>
            <a:endParaRPr lang="en-US" sz="7200" dirty="0">
              <a:solidFill>
                <a:srgbClr val="000000"/>
              </a:solidFill>
              <a:latin typeface="Aptos"/>
              <a:cs typeface="Lettera Text Std"/>
            </a:endParaRPr>
          </a:p>
          <a:p>
            <a:pPr marL="12700" marR="1063625">
              <a:lnSpc>
                <a:spcPct val="69400"/>
              </a:lnSpc>
              <a:tabLst>
                <a:tab pos="1108710" algn="l"/>
                <a:tab pos="1923414" algn="l"/>
                <a:tab pos="2428240" algn="l"/>
                <a:tab pos="2831465" algn="l"/>
                <a:tab pos="3695700" algn="l"/>
                <a:tab pos="4440555" algn="l"/>
                <a:tab pos="5226050" algn="l"/>
              </a:tabLst>
            </a:pPr>
            <a:r>
              <a:rPr lang="en-US" sz="7200" b="1">
                <a:solidFill>
                  <a:srgbClr val="D2232A"/>
                </a:solidFill>
                <a:latin typeface="Aptos"/>
                <a:cs typeface="Lettera Text Std"/>
              </a:rPr>
              <a:t>Payments</a:t>
            </a:r>
            <a:endParaRPr sz="7200">
              <a:latin typeface="Aptos"/>
              <a:cs typeface="Lettera Text Std"/>
            </a:endParaRPr>
          </a:p>
        </p:txBody>
      </p:sp>
    </p:spTree>
    <p:extLst>
      <p:ext uri="{BB962C8B-B14F-4D97-AF65-F5344CB8AC3E}">
        <p14:creationId xmlns:p14="http://schemas.microsoft.com/office/powerpoint/2010/main" val="2823124205"/>
      </p:ext>
    </p:extLst>
  </p:cSld>
  <p:clrMapOvr>
    <a:masterClrMapping/>
  </p:clrMapOvr>
  <mc:AlternateContent xmlns:mc="http://schemas.openxmlformats.org/markup-compatibility/2006" xmlns:p14="http://schemas.microsoft.com/office/powerpoint/2010/main">
    <mc:Choice Requires="p14">
      <p:transition spd="slow" p14:dur="2000" advTm="3075"/>
    </mc:Choice>
    <mc:Fallback xmlns="">
      <p:transition spd="slow" advTm="307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398142"/>
            <a:ext cx="7609840" cy="3110660"/>
          </a:xfrm>
          <a:prstGeom prst="rect">
            <a:avLst/>
          </a:prstGeom>
        </p:spPr>
        <p:txBody>
          <a:bodyPr vert="horz" wrap="square" lIns="0" tIns="0" rIns="0" bIns="0" rtlCol="0">
            <a:spAutoFit/>
          </a:bodyPr>
          <a:lstStyle/>
          <a:p>
            <a:pPr marL="12700" marR="1063625">
              <a:lnSpc>
                <a:spcPct val="69400"/>
              </a:lnSpc>
              <a:tabLst>
                <a:tab pos="1108710" algn="l"/>
                <a:tab pos="1923414" algn="l"/>
                <a:tab pos="2428240" algn="l"/>
                <a:tab pos="2831465" algn="l"/>
                <a:tab pos="3695700" algn="l"/>
                <a:tab pos="4440555" algn="l"/>
                <a:tab pos="5226050" algn="l"/>
              </a:tabLst>
            </a:pPr>
            <a:r>
              <a:rPr lang="en-US" sz="7200" b="1" dirty="0">
                <a:solidFill>
                  <a:srgbClr val="C00000"/>
                </a:solidFill>
                <a:latin typeface="Lettera Text Std"/>
                <a:cs typeface="Lettera Text Std"/>
              </a:rPr>
              <a:t>Financial literacy</a:t>
            </a:r>
          </a:p>
          <a:p>
            <a:pPr marL="12700" marR="1063625">
              <a:lnSpc>
                <a:spcPct val="69400"/>
              </a:lnSpc>
              <a:tabLst>
                <a:tab pos="1108710" algn="l"/>
                <a:tab pos="1923414" algn="l"/>
                <a:tab pos="2428240" algn="l"/>
                <a:tab pos="2831465" algn="l"/>
                <a:tab pos="3695700" algn="l"/>
                <a:tab pos="4440555" algn="l"/>
                <a:tab pos="5226050" algn="l"/>
              </a:tabLst>
            </a:pPr>
            <a:r>
              <a:rPr lang="en-US" sz="7200" b="1" dirty="0">
                <a:solidFill>
                  <a:srgbClr val="C00000"/>
                </a:solidFill>
                <a:latin typeface="Lettera Text Std"/>
                <a:cs typeface="Lettera Text Std"/>
              </a:rPr>
              <a:t>is essential </a:t>
            </a:r>
          </a:p>
          <a:p>
            <a:pPr marL="12700" marR="1063625">
              <a:lnSpc>
                <a:spcPct val="69400"/>
              </a:lnSpc>
              <a:tabLst>
                <a:tab pos="1108710" algn="l"/>
                <a:tab pos="1923414" algn="l"/>
                <a:tab pos="2428240" algn="l"/>
                <a:tab pos="2831465" algn="l"/>
                <a:tab pos="3695700" algn="l"/>
                <a:tab pos="4440555" algn="l"/>
                <a:tab pos="5226050" algn="l"/>
              </a:tabLst>
            </a:pPr>
            <a:r>
              <a:rPr lang="en-US" sz="7200" b="1" dirty="0">
                <a:solidFill>
                  <a:srgbClr val="C00000"/>
                </a:solidFill>
                <a:latin typeface="Lettera Text Std"/>
                <a:cs typeface="Lettera Text Std"/>
              </a:rPr>
              <a:t>to your overall success. </a:t>
            </a:r>
            <a:endParaRPr sz="7200" dirty="0">
              <a:solidFill>
                <a:srgbClr val="C00000"/>
              </a:solidFill>
              <a:latin typeface="Lettera Text Std"/>
              <a:cs typeface="Lettera Text Std"/>
            </a:endParaRPr>
          </a:p>
        </p:txBody>
      </p:sp>
      <p:sp>
        <p:nvSpPr>
          <p:cNvPr id="5" name="Rectangle 4"/>
          <p:cNvSpPr/>
          <p:nvPr/>
        </p:nvSpPr>
        <p:spPr>
          <a:xfrm>
            <a:off x="444500" y="4572000"/>
            <a:ext cx="7327900" cy="1200329"/>
          </a:xfrm>
          <a:prstGeom prst="rect">
            <a:avLst/>
          </a:prstGeom>
        </p:spPr>
        <p:txBody>
          <a:bodyPr wrap="square">
            <a:spAutoFit/>
          </a:bodyPr>
          <a:lstStyle/>
          <a:p>
            <a:r>
              <a:rPr lang="en-US" dirty="0">
                <a:hlinkClick r:id="rId5"/>
              </a:rPr>
              <a:t>https://www.canada.ca/en/financial-consumer-agency/services/financial-basics/financial-basics-videos.html</a:t>
            </a:r>
            <a:endParaRPr lang="en-US" dirty="0"/>
          </a:p>
          <a:p>
            <a:endParaRPr lang="en-US" b="1" dirty="0"/>
          </a:p>
          <a:p>
            <a:r>
              <a:rPr lang="en-US" b="1" dirty="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2763770"/>
      </p:ext>
    </p:extLst>
  </p:cSld>
  <p:clrMapOvr>
    <a:masterClrMapping/>
  </p:clrMapOvr>
  <mc:AlternateContent xmlns:mc="http://schemas.openxmlformats.org/markup-compatibility/2006" xmlns:p14="http://schemas.microsoft.com/office/powerpoint/2010/main">
    <mc:Choice Requires="p14">
      <p:transition spd="slow" p14:dur="2000" advTm="17629"/>
    </mc:Choice>
    <mc:Fallback xmlns="">
      <p:transition spd="slow" advTm="17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4"/>
          <p:cNvSpPr txBox="1"/>
          <p:nvPr/>
        </p:nvSpPr>
        <p:spPr>
          <a:xfrm>
            <a:off x="1869084" y="2006386"/>
            <a:ext cx="5565531" cy="830997"/>
          </a:xfrm>
          <a:prstGeom prst="rect">
            <a:avLst/>
          </a:prstGeom>
        </p:spPr>
        <p:txBody>
          <a:bodyPr vert="horz" wrap="square" lIns="0" tIns="0" rIns="0" bIns="0" rtlCol="0">
            <a:spAutoFit/>
          </a:bodyPr>
          <a:lstStyle/>
          <a:p>
            <a:pPr marL="31115" marR="5080" indent="-19050" algn="ctr"/>
            <a:r>
              <a:rPr lang="en-CA" sz="5400" b="1" dirty="0">
                <a:solidFill>
                  <a:srgbClr val="C00000"/>
                </a:solidFill>
                <a:latin typeface="Arial" panose="020B0604020202020204" pitchFamily="34" charset="0"/>
                <a:cs typeface="Arial" panose="020B0604020202020204" pitchFamily="34" charset="0"/>
              </a:rPr>
              <a:t>Questions?</a:t>
            </a:r>
            <a:endParaRPr lang="en-CA" sz="4000" b="1" dirty="0">
              <a:solidFill>
                <a:srgbClr val="C00000"/>
              </a:solidFill>
              <a:latin typeface="Arial" panose="020B0604020202020204" pitchFamily="34" charset="0"/>
              <a:cs typeface="Arial" panose="020B0604020202020204" pitchFamily="34" charset="0"/>
            </a:endParaRPr>
          </a:p>
        </p:txBody>
      </p:sp>
      <p:sp>
        <p:nvSpPr>
          <p:cNvPr id="2" name="TextBox 1"/>
          <p:cNvSpPr txBox="1"/>
          <p:nvPr/>
        </p:nvSpPr>
        <p:spPr>
          <a:xfrm>
            <a:off x="3692769" y="4422531"/>
            <a:ext cx="5019809" cy="2031325"/>
          </a:xfrm>
          <a:prstGeom prst="rect">
            <a:avLst/>
          </a:prstGeom>
          <a:noFill/>
        </p:spPr>
        <p:txBody>
          <a:bodyPr wrap="square" rtlCol="0">
            <a:spAutoFit/>
          </a:bodyPr>
          <a:lstStyle/>
          <a:p>
            <a:r>
              <a:rPr lang="en-CA" dirty="0">
                <a:latin typeface="Aptos" panose="020B0004020202020204" pitchFamily="34" charset="0"/>
                <a:cs typeface="Arial" panose="020B0604020202020204" pitchFamily="34" charset="0"/>
              </a:rPr>
              <a:t>Office of the Registrar &amp; Student Services </a:t>
            </a:r>
          </a:p>
          <a:p>
            <a:r>
              <a:rPr lang="en-CA" dirty="0">
                <a:latin typeface="Aptos" panose="020B0004020202020204" pitchFamily="34" charset="0"/>
                <a:cs typeface="Arial" panose="020B0604020202020204" pitchFamily="34" charset="0"/>
              </a:rPr>
              <a:t>Room 100, 1 </a:t>
            </a:r>
            <a:r>
              <a:rPr lang="en-CA" dirty="0" err="1">
                <a:latin typeface="Aptos" panose="020B0004020202020204" pitchFamily="34" charset="0"/>
                <a:cs typeface="Arial" panose="020B0604020202020204" pitchFamily="34" charset="0"/>
              </a:rPr>
              <a:t>Spadina</a:t>
            </a:r>
            <a:r>
              <a:rPr lang="en-CA" dirty="0">
                <a:latin typeface="Aptos" panose="020B0004020202020204" pitchFamily="34" charset="0"/>
                <a:cs typeface="Arial" panose="020B0604020202020204" pitchFamily="34" charset="0"/>
              </a:rPr>
              <a:t> Crescent</a:t>
            </a:r>
          </a:p>
          <a:p>
            <a:r>
              <a:rPr lang="en-CA" dirty="0">
                <a:latin typeface="Aptos" panose="020B0004020202020204" pitchFamily="34" charset="0"/>
                <a:cs typeface="Arial" panose="020B0604020202020204" pitchFamily="34" charset="0"/>
              </a:rPr>
              <a:t>Toronto, ON</a:t>
            </a:r>
          </a:p>
          <a:p>
            <a:r>
              <a:rPr lang="en-CA" dirty="0">
                <a:solidFill>
                  <a:srgbClr val="C00000"/>
                </a:solidFill>
                <a:latin typeface="Aptos" panose="020B0004020202020204" pitchFamily="34" charset="0"/>
                <a:cs typeface="Arial" panose="020B0604020202020204" pitchFamily="34" charset="0"/>
                <a:hlinkClick r:id="rId5"/>
              </a:rPr>
              <a:t>awards@daniels.utoronto.ca</a:t>
            </a:r>
            <a:r>
              <a:rPr lang="en-CA" dirty="0">
                <a:solidFill>
                  <a:srgbClr val="C00000"/>
                </a:solidFill>
                <a:latin typeface="Aptos" panose="020B0004020202020204" pitchFamily="34" charset="0"/>
                <a:cs typeface="Arial" panose="020B0604020202020204" pitchFamily="34" charset="0"/>
              </a:rPr>
              <a:t> or </a:t>
            </a:r>
            <a:r>
              <a:rPr lang="en-CA" dirty="0">
                <a:solidFill>
                  <a:srgbClr val="C00000"/>
                </a:solidFill>
                <a:latin typeface="Aptos" panose="020B0004020202020204" pitchFamily="34" charset="0"/>
                <a:cs typeface="Arial" panose="020B0604020202020204" pitchFamily="34" charset="0"/>
                <a:hlinkClick r:id="rId6"/>
              </a:rPr>
              <a:t>registrar@daniels.utoronto.ca</a:t>
            </a:r>
            <a:r>
              <a:rPr lang="en-CA" dirty="0">
                <a:solidFill>
                  <a:srgbClr val="C00000"/>
                </a:solidFill>
                <a:latin typeface="Aptos" panose="020B0004020202020204" pitchFamily="34" charset="0"/>
                <a:cs typeface="Arial" panose="020B0604020202020204" pitchFamily="34" charset="0"/>
              </a:rPr>
              <a:t> </a:t>
            </a:r>
            <a:endParaRPr lang="en-CA" dirty="0">
              <a:latin typeface="Aptos" panose="020B00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486281"/>
      </p:ext>
    </p:extLst>
  </p:cSld>
  <p:clrMapOvr>
    <a:masterClrMapping/>
  </p:clrMapOvr>
  <mc:AlternateContent xmlns:mc="http://schemas.openxmlformats.org/markup-compatibility/2006" xmlns:p14="http://schemas.microsoft.com/office/powerpoint/2010/main">
    <mc:Choice Requires="p14">
      <p:transition spd="slow" p14:dur="2000" advTm="16924"/>
    </mc:Choice>
    <mc:Fallback xmlns="">
      <p:transition spd="slow" advTm="16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398142"/>
            <a:ext cx="7609840" cy="5518627"/>
          </a:xfrm>
          <a:prstGeom prst="rect">
            <a:avLst/>
          </a:prstGeom>
        </p:spPr>
        <p:txBody>
          <a:bodyPr vert="horz" wrap="square" lIns="0" tIns="0" rIns="0" bIns="0" rtlCol="0" anchor="t">
            <a:spAutoFit/>
          </a:bodyPr>
          <a:lstStyle/>
          <a:p>
            <a:pPr marL="12700" marR="5080" algn="ctr">
              <a:lnSpc>
                <a:spcPct val="107200"/>
              </a:lnSpc>
            </a:pPr>
            <a:r>
              <a:rPr lang="en-US" sz="4800" b="1" dirty="0">
                <a:solidFill>
                  <a:srgbClr val="C00000"/>
                </a:solidFill>
                <a:latin typeface="Aptos"/>
                <a:cs typeface="Lettera Text Std"/>
              </a:rPr>
              <a:t>Tuition</a:t>
            </a:r>
            <a:r>
              <a:rPr lang="en-US" sz="4800" b="1" dirty="0">
                <a:solidFill>
                  <a:srgbClr val="D2232A"/>
                </a:solidFill>
                <a:latin typeface="Aptos"/>
                <a:cs typeface="Lettera Text Std"/>
              </a:rPr>
              <a:t> Fees</a:t>
            </a:r>
          </a:p>
          <a:p>
            <a:pPr marL="12700" marR="5080" algn="ctr">
              <a:lnSpc>
                <a:spcPct val="107200"/>
              </a:lnSpc>
            </a:pPr>
            <a:r>
              <a:rPr lang="en-US" sz="4800" b="1" dirty="0">
                <a:latin typeface="Aptos"/>
                <a:cs typeface="Lettera Text Std"/>
              </a:rPr>
              <a:t>= </a:t>
            </a:r>
          </a:p>
          <a:p>
            <a:pPr marL="12700" marR="5080" algn="ctr">
              <a:lnSpc>
                <a:spcPct val="107200"/>
              </a:lnSpc>
            </a:pPr>
            <a:r>
              <a:rPr lang="en-US" sz="4800" b="1" dirty="0">
                <a:solidFill>
                  <a:srgbClr val="C00000"/>
                </a:solidFill>
                <a:latin typeface="Aptos"/>
                <a:cs typeface="Lettera Text Std"/>
              </a:rPr>
              <a:t>Course</a:t>
            </a:r>
            <a:r>
              <a:rPr lang="en-US" sz="4800" b="1" dirty="0">
                <a:solidFill>
                  <a:srgbClr val="D2232A"/>
                </a:solidFill>
                <a:latin typeface="Aptos"/>
                <a:cs typeface="Lettera Text Std"/>
              </a:rPr>
              <a:t>/</a:t>
            </a:r>
            <a:r>
              <a:rPr lang="en-US" sz="4800" b="1" dirty="0">
                <a:solidFill>
                  <a:srgbClr val="C00000"/>
                </a:solidFill>
                <a:latin typeface="Aptos"/>
                <a:cs typeface="Lettera Text Std"/>
              </a:rPr>
              <a:t>Program</a:t>
            </a:r>
            <a:r>
              <a:rPr lang="en-US" sz="4800" b="1" dirty="0">
                <a:solidFill>
                  <a:srgbClr val="D2232A"/>
                </a:solidFill>
                <a:latin typeface="Aptos"/>
                <a:cs typeface="Lettera Text Std"/>
              </a:rPr>
              <a:t> </a:t>
            </a:r>
            <a:r>
              <a:rPr lang="en-US" sz="4800" b="1" dirty="0">
                <a:solidFill>
                  <a:srgbClr val="C00000"/>
                </a:solidFill>
                <a:latin typeface="Aptos"/>
                <a:cs typeface="Lettera Text Std"/>
              </a:rPr>
              <a:t>Fees</a:t>
            </a:r>
            <a:r>
              <a:rPr lang="en-US" sz="4800" b="1" dirty="0">
                <a:solidFill>
                  <a:srgbClr val="D2232A"/>
                </a:solidFill>
                <a:latin typeface="Aptos"/>
                <a:cs typeface="Lettera Text Std"/>
              </a:rPr>
              <a:t> </a:t>
            </a:r>
          </a:p>
          <a:p>
            <a:pPr marL="12700" marR="5080" algn="ctr">
              <a:lnSpc>
                <a:spcPct val="107200"/>
              </a:lnSpc>
            </a:pPr>
            <a:r>
              <a:rPr lang="en-US" sz="4800" b="1" dirty="0">
                <a:latin typeface="Aptos"/>
                <a:cs typeface="Lettera Text Std"/>
              </a:rPr>
              <a:t>+ </a:t>
            </a:r>
          </a:p>
          <a:p>
            <a:pPr marL="12700" marR="5080" algn="ctr">
              <a:lnSpc>
                <a:spcPct val="107200"/>
              </a:lnSpc>
            </a:pPr>
            <a:r>
              <a:rPr lang="en-US" sz="4800" b="1" dirty="0">
                <a:solidFill>
                  <a:srgbClr val="C00000"/>
                </a:solidFill>
                <a:latin typeface="Aptos"/>
                <a:cs typeface="Lettera Text Std"/>
              </a:rPr>
              <a:t>Incidental</a:t>
            </a:r>
            <a:r>
              <a:rPr lang="en-US" sz="4800" b="1" dirty="0">
                <a:solidFill>
                  <a:srgbClr val="D2232A"/>
                </a:solidFill>
                <a:latin typeface="Aptos"/>
                <a:cs typeface="Lettera Text Std"/>
              </a:rPr>
              <a:t>, </a:t>
            </a:r>
          </a:p>
          <a:p>
            <a:pPr marL="12700" marR="5080" algn="ctr">
              <a:lnSpc>
                <a:spcPct val="107200"/>
              </a:lnSpc>
            </a:pPr>
            <a:r>
              <a:rPr lang="en-US" sz="4800" b="1" dirty="0">
                <a:solidFill>
                  <a:srgbClr val="C00000"/>
                </a:solidFill>
                <a:latin typeface="Aptos"/>
                <a:cs typeface="Lettera Text Std"/>
              </a:rPr>
              <a:t>System</a:t>
            </a:r>
            <a:r>
              <a:rPr lang="en-US" sz="4800" b="1" dirty="0">
                <a:solidFill>
                  <a:srgbClr val="D2232A"/>
                </a:solidFill>
                <a:latin typeface="Aptos"/>
                <a:cs typeface="Lettera Text Std"/>
              </a:rPr>
              <a:t> </a:t>
            </a:r>
            <a:r>
              <a:rPr lang="en-US" sz="4800" b="1" dirty="0">
                <a:solidFill>
                  <a:srgbClr val="C00000"/>
                </a:solidFill>
                <a:latin typeface="Aptos"/>
                <a:cs typeface="Lettera Text Std"/>
              </a:rPr>
              <a:t>Access</a:t>
            </a:r>
            <a:r>
              <a:rPr lang="en-US" sz="4800" b="1" dirty="0">
                <a:solidFill>
                  <a:srgbClr val="D2232A"/>
                </a:solidFill>
                <a:latin typeface="Aptos"/>
                <a:cs typeface="Lettera Text Std"/>
              </a:rPr>
              <a:t> &amp;</a:t>
            </a:r>
          </a:p>
          <a:p>
            <a:pPr marL="12700" marR="5080" algn="ctr">
              <a:lnSpc>
                <a:spcPct val="107200"/>
              </a:lnSpc>
            </a:pPr>
            <a:r>
              <a:rPr lang="en-US" sz="4800" b="1" dirty="0">
                <a:solidFill>
                  <a:srgbClr val="C00000"/>
                </a:solidFill>
                <a:latin typeface="Aptos"/>
                <a:cs typeface="Lettera Text Std"/>
              </a:rPr>
              <a:t>Ancillary</a:t>
            </a:r>
            <a:r>
              <a:rPr lang="en-US" sz="4800" b="1" dirty="0">
                <a:solidFill>
                  <a:srgbClr val="D2232A"/>
                </a:solidFill>
                <a:latin typeface="Aptos"/>
                <a:cs typeface="Lettera Text Std"/>
              </a:rPr>
              <a:t> </a:t>
            </a:r>
            <a:r>
              <a:rPr lang="en-US" sz="4800" b="1" dirty="0">
                <a:solidFill>
                  <a:srgbClr val="C00000"/>
                </a:solidFill>
                <a:latin typeface="Aptos"/>
                <a:cs typeface="Lettera Text Std"/>
              </a:rPr>
              <a:t>Fees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944969"/>
      </p:ext>
    </p:extLst>
  </p:cSld>
  <p:clrMapOvr>
    <a:masterClrMapping/>
  </p:clrMapOvr>
  <mc:AlternateContent xmlns:mc="http://schemas.openxmlformats.org/markup-compatibility/2006" xmlns:p14="http://schemas.microsoft.com/office/powerpoint/2010/main">
    <mc:Choice Requires="p14">
      <p:transition spd="slow" p14:dur="2000" advTm="29966"/>
    </mc:Choice>
    <mc:Fallback xmlns="">
      <p:transition spd="slow" advTm="29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398142"/>
            <a:ext cx="7609840" cy="4715009"/>
          </a:xfrm>
          <a:prstGeom prst="rect">
            <a:avLst/>
          </a:prstGeom>
        </p:spPr>
        <p:txBody>
          <a:bodyPr vert="horz" wrap="square" lIns="0" tIns="0" rIns="0" bIns="0" rtlCol="0" anchor="t">
            <a:spAutoFit/>
          </a:bodyPr>
          <a:lstStyle/>
          <a:p>
            <a:pPr marL="12700" marR="5080" algn="ctr">
              <a:lnSpc>
                <a:spcPct val="107200"/>
              </a:lnSpc>
            </a:pPr>
            <a:endParaRPr lang="en-US" sz="4800" b="1" dirty="0">
              <a:solidFill>
                <a:srgbClr val="D2232A"/>
              </a:solidFill>
              <a:latin typeface="Lettera Text Std"/>
              <a:cs typeface="Lettera Text Std"/>
            </a:endParaRPr>
          </a:p>
          <a:p>
            <a:pPr marL="12700" marR="5080" algn="ctr">
              <a:lnSpc>
                <a:spcPct val="107200"/>
              </a:lnSpc>
            </a:pPr>
            <a:r>
              <a:rPr lang="en-US" sz="4800" b="1" dirty="0">
                <a:solidFill>
                  <a:srgbClr val="C00000"/>
                </a:solidFill>
                <a:latin typeface="Aptos"/>
                <a:cs typeface="Lettera Text Std"/>
              </a:rPr>
              <a:t>PLUS</a:t>
            </a:r>
          </a:p>
          <a:p>
            <a:pPr marL="12700" marR="5080" algn="ctr">
              <a:lnSpc>
                <a:spcPct val="107200"/>
              </a:lnSpc>
            </a:pPr>
            <a:r>
              <a:rPr lang="en-US" sz="4800" dirty="0">
                <a:solidFill>
                  <a:srgbClr val="C00000"/>
                </a:solidFill>
                <a:latin typeface="Aptos"/>
                <a:cs typeface="Lettera Text Std"/>
              </a:rPr>
              <a:t>Residence Fees</a:t>
            </a:r>
            <a:br>
              <a:rPr lang="en-US" sz="4800" b="1" dirty="0">
                <a:latin typeface="Aptos"/>
                <a:cs typeface="Lettera Text Std"/>
              </a:rPr>
            </a:br>
            <a:endParaRPr lang="en-US" sz="4800" b="1">
              <a:solidFill>
                <a:srgbClr val="D2232A"/>
              </a:solidFill>
              <a:latin typeface="Aptos"/>
              <a:cs typeface="Lettera Text Std"/>
            </a:endParaRPr>
          </a:p>
          <a:p>
            <a:pPr marL="12700" marR="5080" algn="ctr">
              <a:lnSpc>
                <a:spcPct val="107200"/>
              </a:lnSpc>
            </a:pPr>
            <a:r>
              <a:rPr lang="en-US" sz="4800" dirty="0">
                <a:latin typeface="Aptos"/>
                <a:cs typeface="Lettera Text Std"/>
              </a:rPr>
              <a:t>for students living in residence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0018112"/>
      </p:ext>
    </p:extLst>
  </p:cSld>
  <p:clrMapOvr>
    <a:masterClrMapping/>
  </p:clrMapOvr>
  <mc:AlternateContent xmlns:mc="http://schemas.openxmlformats.org/markup-compatibility/2006" xmlns:p14="http://schemas.microsoft.com/office/powerpoint/2010/main">
    <mc:Choice Requires="p14">
      <p:transition spd="slow" p14:dur="2000" advTm="12763"/>
    </mc:Choice>
    <mc:Fallback xmlns="">
      <p:transition spd="slow" advTm="12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0067" y="1147381"/>
            <a:ext cx="4392295" cy="369332"/>
          </a:xfrm>
          <a:prstGeom prst="rect">
            <a:avLst/>
          </a:prstGeom>
        </p:spPr>
        <p:txBody>
          <a:bodyPr vert="horz" wrap="square" lIns="0" tIns="0" rIns="0" bIns="0" rtlCol="0" anchor="t">
            <a:spAutoFit/>
          </a:bodyPr>
          <a:lstStyle/>
          <a:p>
            <a:pPr marL="12700">
              <a:lnSpc>
                <a:spcPct val="100000"/>
              </a:lnSpc>
            </a:pPr>
            <a:r>
              <a:rPr lang="en-US" sz="2400" b="1" dirty="0">
                <a:solidFill>
                  <a:srgbClr val="C00000"/>
                </a:solidFill>
                <a:latin typeface="Aptos"/>
                <a:cs typeface="Lettera Text Std"/>
              </a:rPr>
              <a:t>Course/Program Fees</a:t>
            </a:r>
            <a:endParaRPr sz="2400" dirty="0">
              <a:solidFill>
                <a:srgbClr val="C00000"/>
              </a:solidFill>
              <a:latin typeface="Aptos"/>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b="1"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559300" y="4300624"/>
            <a:ext cx="5880100" cy="2294924"/>
          </a:xfrm>
          <a:prstGeom prst="rect">
            <a:avLst/>
          </a:prstGeom>
        </p:spPr>
        <p:txBody>
          <a:bodyPr vert="horz" wrap="square" lIns="0" tIns="0" rIns="0" bIns="0" rtlCol="0" anchor="t">
            <a:spAutoFit/>
          </a:bodyPr>
          <a:lstStyle/>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dirty="0">
                <a:solidFill>
                  <a:srgbClr val="231F20"/>
                </a:solidFill>
                <a:latin typeface="Aptos"/>
                <a:cs typeface="Lettera Text Std"/>
              </a:rPr>
              <a:t>Initially, all students will be charged the program fees above. </a:t>
            </a:r>
            <a:br>
              <a:rPr lang="en-US" sz="1400" dirty="0">
                <a:solidFill>
                  <a:srgbClr val="231F20"/>
                </a:solidFill>
                <a:latin typeface="Aptos"/>
                <a:cs typeface="Lettera Text Std"/>
              </a:rPr>
            </a:br>
            <a:r>
              <a:rPr lang="en-US" sz="1400" dirty="0">
                <a:solidFill>
                  <a:srgbClr val="231F20"/>
                </a:solidFill>
                <a:latin typeface="Aptos"/>
                <a:cs typeface="Lettera Text Std"/>
              </a:rPr>
              <a:t>Those who enroll in 3.5  credits  or less  over fall and winter terms may qualify for per-course fees, based on meeting deadline dates.</a:t>
            </a:r>
            <a:endParaRPr lang="en-US" sz="1400" b="1">
              <a:solidFill>
                <a:srgbClr val="231F20"/>
              </a:solidFill>
              <a:latin typeface="Aptos"/>
              <a:cs typeface="Lettera Text Std"/>
            </a:endParaRPr>
          </a:p>
          <a:p>
            <a:pPr marL="12700" marR="5080">
              <a:lnSpc>
                <a:spcPct val="107200"/>
              </a:lnSpc>
            </a:pPr>
            <a:endParaRPr lang="en-US" sz="1400" dirty="0">
              <a:solidFill>
                <a:srgbClr val="231F20"/>
              </a:solidFill>
              <a:latin typeface="Aptos"/>
              <a:cs typeface="Lettera Text Std"/>
            </a:endParaRPr>
          </a:p>
          <a:p>
            <a:pPr marL="12700" marR="5080">
              <a:lnSpc>
                <a:spcPct val="107200"/>
              </a:lnSpc>
            </a:pPr>
            <a:r>
              <a:rPr lang="en-US" sz="1400" dirty="0">
                <a:solidFill>
                  <a:srgbClr val="231F20"/>
                </a:solidFill>
                <a:latin typeface="Aptos"/>
                <a:cs typeface="Lettera Text Std"/>
              </a:rPr>
              <a:t>See the </a:t>
            </a:r>
            <a:r>
              <a:rPr lang="en-US" sz="1400" dirty="0">
                <a:solidFill>
                  <a:srgbClr val="231F20"/>
                </a:solidFill>
                <a:latin typeface="Aptos"/>
                <a:cs typeface="Lettera Text Std"/>
                <a:hlinkClick r:id="rId5"/>
              </a:rPr>
              <a:t>Fees page on the Daniels website </a:t>
            </a:r>
            <a:r>
              <a:rPr lang="en-US" sz="1400" dirty="0">
                <a:solidFill>
                  <a:srgbClr val="231F20"/>
                </a:solidFill>
                <a:latin typeface="Aptos"/>
                <a:cs typeface="Lettera Text Std"/>
              </a:rPr>
              <a:t>for more information about program fees vs course fees.</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p:txBody>
      </p:sp>
      <p:graphicFrame>
        <p:nvGraphicFramePr>
          <p:cNvPr id="3" name="Table 2"/>
          <p:cNvGraphicFramePr>
            <a:graphicFrameLocks noGrp="1"/>
          </p:cNvGraphicFramePr>
          <p:nvPr>
            <p:extLst>
              <p:ext uri="{D42A27DB-BD31-4B8C-83A1-F6EECF244321}">
                <p14:modId xmlns:p14="http://schemas.microsoft.com/office/powerpoint/2010/main" val="1240215039"/>
              </p:ext>
            </p:extLst>
          </p:nvPr>
        </p:nvGraphicFramePr>
        <p:xfrm>
          <a:off x="558509" y="1763187"/>
          <a:ext cx="5608264" cy="2476500"/>
        </p:xfrm>
        <a:graphic>
          <a:graphicData uri="http://schemas.openxmlformats.org/drawingml/2006/table">
            <a:tbl>
              <a:tblPr/>
              <a:tblGrid>
                <a:gridCol w="4743791">
                  <a:extLst>
                    <a:ext uri="{9D8B030D-6E8A-4147-A177-3AD203B41FA5}">
                      <a16:colId xmlns:a16="http://schemas.microsoft.com/office/drawing/2014/main" val="2809079106"/>
                    </a:ext>
                  </a:extLst>
                </a:gridCol>
                <a:gridCol w="864473">
                  <a:extLst>
                    <a:ext uri="{9D8B030D-6E8A-4147-A177-3AD203B41FA5}">
                      <a16:colId xmlns:a16="http://schemas.microsoft.com/office/drawing/2014/main" val="598439568"/>
                    </a:ext>
                  </a:extLst>
                </a:gridCol>
              </a:tblGrid>
              <a:tr h="457200">
                <a:tc>
                  <a:txBody>
                    <a:bodyPr/>
                    <a:lstStyle/>
                    <a:p>
                      <a:pPr algn="l" fontAlgn="b"/>
                      <a:r>
                        <a:rPr lang="en-US" sz="1600" b="0" i="0" u="none" strike="noStrike" dirty="0">
                          <a:solidFill>
                            <a:srgbClr val="000000"/>
                          </a:solidFill>
                          <a:effectLst/>
                          <a:latin typeface="Aptos"/>
                        </a:rPr>
                        <a:t>Actual Program Fees 2024-25: </a:t>
                      </a:r>
                      <a:br>
                        <a:rPr lang="en-US" sz="1600" b="0" i="0" u="none" strike="noStrike" dirty="0">
                          <a:solidFill>
                            <a:srgbClr val="000000"/>
                          </a:solidFill>
                          <a:effectLst/>
                          <a:latin typeface="Aptos"/>
                        </a:rPr>
                      </a:br>
                      <a:r>
                        <a:rPr lang="en-US" sz="1600" b="0" i="0" u="none" strike="noStrike" dirty="0">
                          <a:solidFill>
                            <a:srgbClr val="000000"/>
                          </a:solidFill>
                          <a:effectLst/>
                          <a:latin typeface="Aptos"/>
                        </a:rPr>
                        <a:t>5 credits</a:t>
                      </a:r>
                      <a:r>
                        <a:rPr lang="en-US" sz="1600" b="0" i="0" u="none" strike="noStrike" baseline="0" dirty="0">
                          <a:solidFill>
                            <a:srgbClr val="000000"/>
                          </a:solidFill>
                          <a:effectLst/>
                          <a:latin typeface="Aptos"/>
                        </a:rPr>
                        <a:t> total over fall and winter terms = </a:t>
                      </a:r>
                      <a:endParaRPr lang="en-US" b="0" dirty="0"/>
                    </a:p>
                    <a:p>
                      <a:pPr lvl="0" algn="l">
                        <a:buNone/>
                      </a:pPr>
                      <a:r>
                        <a:rPr lang="en-US" sz="1600" b="0" i="0" u="none" strike="noStrike" dirty="0">
                          <a:solidFill>
                            <a:srgbClr val="000000"/>
                          </a:solidFill>
                          <a:effectLst/>
                          <a:latin typeface="Aptos"/>
                        </a:rPr>
                        <a:t>100% course load</a:t>
                      </a:r>
                    </a:p>
                    <a:p>
                      <a:pPr lvl="0" algn="l">
                        <a:buNone/>
                      </a:pPr>
                      <a:endParaRPr lang="en-US" sz="1600" b="1" i="0" u="none" strike="noStrike" dirty="0">
                        <a:solidFill>
                          <a:srgbClr val="000000"/>
                        </a:solidFill>
                        <a:effectLst/>
                        <a:latin typeface="Aptos"/>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Aptos"/>
                        </a:rPr>
                        <a:t>CDN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4884806"/>
                  </a:ext>
                </a:extLst>
              </a:tr>
              <a:tr h="228600">
                <a:tc>
                  <a:txBody>
                    <a:bodyPr/>
                    <a:lstStyle/>
                    <a:p>
                      <a:pPr algn="l" fontAlgn="b"/>
                      <a:r>
                        <a:rPr lang="en-US" sz="1600" b="1" i="0" u="none" strike="noStrike" dirty="0">
                          <a:solidFill>
                            <a:srgbClr val="000000"/>
                          </a:solidFill>
                          <a:effectLst/>
                          <a:latin typeface="Aptos"/>
                        </a:rPr>
                        <a:t>     Domestic (Ontario Resident)</a:t>
                      </a:r>
                    </a:p>
                    <a:p>
                      <a:pPr lvl="0" algn="l">
                        <a:buNone/>
                      </a:pPr>
                      <a:endParaRPr lang="en-US" sz="1600" b="1" i="0" u="none" strike="noStrike" dirty="0">
                        <a:solidFill>
                          <a:srgbClr val="000000"/>
                        </a:solidFill>
                        <a:effectLst/>
                        <a:latin typeface="Aptos"/>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Aptos"/>
                        </a:rPr>
                        <a:t>$6,100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4220914"/>
                  </a:ext>
                </a:extLst>
              </a:tr>
              <a:tr h="228600">
                <a:tc>
                  <a:txBody>
                    <a:bodyPr/>
                    <a:lstStyle/>
                    <a:p>
                      <a:pPr algn="l" fontAlgn="b"/>
                      <a:r>
                        <a:rPr lang="en-US" sz="1600" b="1" i="0" u="none" strike="noStrike" baseline="0" dirty="0">
                          <a:solidFill>
                            <a:srgbClr val="000000"/>
                          </a:solidFill>
                          <a:effectLst/>
                          <a:latin typeface="Aptos"/>
                        </a:rPr>
                        <a:t>     Domestic (Non-Ontario Resident)</a:t>
                      </a:r>
                    </a:p>
                    <a:p>
                      <a:pPr lvl="0" algn="l">
                        <a:buNone/>
                      </a:pPr>
                      <a:endParaRPr lang="en-US" sz="1600" b="1" i="0" u="none" strike="noStrike" baseline="0" dirty="0">
                        <a:solidFill>
                          <a:srgbClr val="000000"/>
                        </a:solidFill>
                        <a:effectLst/>
                        <a:latin typeface="Aptos"/>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Aptos"/>
                        </a:rPr>
                        <a:t>$6,910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0261554"/>
                  </a:ext>
                </a:extLst>
              </a:tr>
              <a:tr h="188112">
                <a:tc>
                  <a:txBody>
                    <a:bodyPr/>
                    <a:lstStyle/>
                    <a:p>
                      <a:pPr algn="l" fontAlgn="b"/>
                      <a:r>
                        <a:rPr lang="en-US" sz="1600" b="1" i="0" u="none" strike="noStrike" dirty="0">
                          <a:solidFill>
                            <a:srgbClr val="000000"/>
                          </a:solidFill>
                          <a:effectLst/>
                          <a:latin typeface="Aptos"/>
                        </a:rPr>
                        <a:t>     International  Students                               </a:t>
                      </a:r>
                    </a:p>
                    <a:p>
                      <a:pPr lvl="0" algn="l">
                        <a:buNone/>
                      </a:pPr>
                      <a:endParaRPr lang="en-US" sz="1600" b="1" i="0" u="none" strike="noStrike" dirty="0">
                        <a:solidFill>
                          <a:srgbClr val="000000"/>
                        </a:solidFill>
                        <a:effectLst/>
                        <a:latin typeface="Aptos"/>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Aptos"/>
                        </a:rPr>
                        <a:t>$61,720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695165"/>
                  </a:ext>
                </a:extLst>
              </a:tr>
            </a:tbl>
          </a:graphicData>
        </a:graphic>
      </p:graphicFrame>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8915549"/>
      </p:ext>
    </p:extLst>
  </p:cSld>
  <p:clrMapOvr>
    <a:masterClrMapping/>
  </p:clrMapOvr>
  <mc:AlternateContent xmlns:mc="http://schemas.openxmlformats.org/markup-compatibility/2006" xmlns:p14="http://schemas.microsoft.com/office/powerpoint/2010/main">
    <mc:Choice Requires="p14">
      <p:transition spd="slow" p14:dur="2000" advTm="36778"/>
    </mc:Choice>
    <mc:Fallback xmlns="">
      <p:transition spd="slow" advTm="36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813348"/>
            <a:ext cx="4392295" cy="369332"/>
          </a:xfrm>
          <a:prstGeom prst="rect">
            <a:avLst/>
          </a:prstGeom>
        </p:spPr>
        <p:txBody>
          <a:bodyPr vert="horz" wrap="square" lIns="0" tIns="0" rIns="0" bIns="0" rtlCol="0" anchor="t">
            <a:spAutoFit/>
          </a:bodyPr>
          <a:lstStyle/>
          <a:p>
            <a:pPr marL="12700">
              <a:lnSpc>
                <a:spcPct val="100000"/>
              </a:lnSpc>
            </a:pPr>
            <a:r>
              <a:rPr lang="en-US" sz="2400" b="1" dirty="0">
                <a:solidFill>
                  <a:srgbClr val="C00000"/>
                </a:solidFill>
                <a:latin typeface="Aptos"/>
                <a:cs typeface="Lettera Text Std"/>
              </a:rPr>
              <a:t>Course/Program Fees</a:t>
            </a:r>
            <a:endParaRPr sz="2400" dirty="0">
              <a:solidFill>
                <a:srgbClr val="C00000"/>
              </a:solidFill>
              <a:latin typeface="Aptos"/>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b="1"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4500" y="2369314"/>
            <a:ext cx="5073015" cy="3216971"/>
          </a:xfrm>
          <a:prstGeom prst="rect">
            <a:avLst/>
          </a:prstGeom>
        </p:spPr>
        <p:txBody>
          <a:bodyPr vert="horz" wrap="square" lIns="0" tIns="0" rIns="0" bIns="0" rtlCol="0" anchor="t">
            <a:spAutoFit/>
          </a:bodyPr>
          <a:lstStyle/>
          <a:p>
            <a:pPr marL="12700" marR="5080">
              <a:lnSpc>
                <a:spcPct val="107200"/>
              </a:lnSpc>
            </a:pPr>
            <a:r>
              <a:rPr lang="en-US" sz="1400" dirty="0">
                <a:solidFill>
                  <a:srgbClr val="231F20"/>
                </a:solidFill>
                <a:latin typeface="Aptos"/>
                <a:cs typeface="Lettera Text Std"/>
              </a:rPr>
              <a:t>Questions about fee refunds and adding/dropping courses? </a:t>
            </a:r>
          </a:p>
          <a:p>
            <a:pPr marL="12700" marR="5080">
              <a:lnSpc>
                <a:spcPct val="107200"/>
              </a:lnSpc>
            </a:pPr>
            <a:r>
              <a:rPr lang="en-US" sz="1400" b="1" dirty="0">
                <a:solidFill>
                  <a:srgbClr val="C00000"/>
                </a:solidFill>
                <a:latin typeface="Aptos"/>
                <a:cs typeface="Lettera Text Std"/>
              </a:rPr>
              <a:t>RECOMMENDATION</a:t>
            </a:r>
            <a:r>
              <a:rPr lang="en-US" sz="1400" b="1" dirty="0">
                <a:solidFill>
                  <a:srgbClr val="231F20"/>
                </a:solidFill>
                <a:latin typeface="Aptos"/>
                <a:cs typeface="Lettera Text Std"/>
              </a:rPr>
              <a:t>:</a:t>
            </a:r>
            <a:r>
              <a:rPr lang="en-US" sz="1400" dirty="0">
                <a:solidFill>
                  <a:srgbClr val="231F20"/>
                </a:solidFill>
                <a:latin typeface="Aptos"/>
                <a:cs typeface="Lettera Text Std"/>
              </a:rPr>
              <a:t> Talk to us in the Office of the Registrar and Student Services before taking action.</a:t>
            </a:r>
          </a:p>
          <a:p>
            <a:pPr marL="12700" marR="5080">
              <a:lnSpc>
                <a:spcPct val="107200"/>
              </a:lnSpc>
            </a:pPr>
            <a:endParaRPr lang="en-US" sz="1400" b="1" dirty="0">
              <a:solidFill>
                <a:srgbClr val="231F20"/>
              </a:solidFill>
              <a:latin typeface="Aptos"/>
              <a:cs typeface="Lettera Text Std"/>
            </a:endParaRPr>
          </a:p>
          <a:p>
            <a:pPr marL="12700" marR="5080">
              <a:lnSpc>
                <a:spcPct val="107200"/>
              </a:lnSpc>
            </a:pPr>
            <a:r>
              <a:rPr lang="en-US" sz="1400" b="1" dirty="0">
                <a:solidFill>
                  <a:srgbClr val="231F20"/>
                </a:solidFill>
                <a:latin typeface="Aptos"/>
                <a:cs typeface="Lettera Text Std"/>
              </a:rPr>
              <a:t>Fee and refund schedules </a:t>
            </a:r>
            <a:br>
              <a:rPr lang="en-US" sz="1400" b="1" dirty="0">
                <a:latin typeface="Aptos"/>
                <a:cs typeface="Lettera Text Std"/>
              </a:rPr>
            </a:br>
            <a:r>
              <a:rPr lang="en-US" sz="1400" dirty="0">
                <a:solidFill>
                  <a:srgbClr val="231F20"/>
                </a:solidFill>
                <a:latin typeface="Aptos"/>
                <a:cs typeface="Lettera Text Std"/>
                <a:hlinkClick r:id="rId5"/>
              </a:rPr>
              <a:t>Student Accounts website </a:t>
            </a:r>
            <a:r>
              <a:rPr lang="en-US" sz="1400" dirty="0">
                <a:solidFill>
                  <a:srgbClr val="231F20"/>
                </a:solidFill>
                <a:latin typeface="Aptos"/>
                <a:cs typeface="Lettera Text Std"/>
              </a:rPr>
              <a:t>(all important fee deadlines are listed here as of mid-July):</a:t>
            </a:r>
          </a:p>
          <a:p>
            <a:pPr marL="12700" marR="5080">
              <a:lnSpc>
                <a:spcPct val="107200"/>
              </a:lnSpc>
            </a:pPr>
            <a:endParaRPr lang="en-US" sz="1400" b="1" dirty="0">
              <a:solidFill>
                <a:srgbClr val="231F20"/>
              </a:solidFill>
              <a:latin typeface="Aptos"/>
              <a:cs typeface="Lettera Text Std"/>
            </a:endParaRPr>
          </a:p>
          <a:p>
            <a:pPr marL="12700" marR="5080">
              <a:lnSpc>
                <a:spcPct val="107200"/>
              </a:lnSpc>
            </a:pPr>
            <a:r>
              <a:rPr lang="en-US" sz="1400" b="1" dirty="0">
                <a:solidFill>
                  <a:srgbClr val="231F20"/>
                </a:solidFill>
                <a:latin typeface="Aptos"/>
                <a:cs typeface="Lettera Text Std"/>
              </a:rPr>
              <a:t>Office of the Registrar and Student Services (for general advising):</a:t>
            </a:r>
          </a:p>
          <a:p>
            <a:pPr marL="12700" marR="5080">
              <a:lnSpc>
                <a:spcPct val="107200"/>
              </a:lnSpc>
            </a:pPr>
            <a:r>
              <a:rPr lang="en-US" sz="1400" b="1" dirty="0">
                <a:solidFill>
                  <a:srgbClr val="C00000"/>
                </a:solidFill>
                <a:latin typeface="Aptos"/>
                <a:cs typeface="Lettera Text Std"/>
                <a:hlinkClick r:id="rId6"/>
              </a:rPr>
              <a:t>https://www.daniels.utoronto.ca/resources/student-services</a:t>
            </a:r>
            <a:endParaRPr lang="en-US" sz="1400" b="1">
              <a:solidFill>
                <a:srgbClr val="C00000"/>
              </a:solidFill>
              <a:latin typeface="Aptos"/>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014"/>
    </mc:Choice>
    <mc:Fallback xmlns="">
      <p:transition spd="slow" advTm="21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813348"/>
            <a:ext cx="4392295" cy="369332"/>
          </a:xfrm>
          <a:prstGeom prst="rect">
            <a:avLst/>
          </a:prstGeom>
        </p:spPr>
        <p:txBody>
          <a:bodyPr vert="horz" wrap="square" lIns="0" tIns="0" rIns="0" bIns="0" rtlCol="0" anchor="t">
            <a:spAutoFit/>
          </a:bodyPr>
          <a:lstStyle/>
          <a:p>
            <a:pPr marL="12700">
              <a:lnSpc>
                <a:spcPct val="100000"/>
              </a:lnSpc>
            </a:pPr>
            <a:r>
              <a:rPr lang="en-US" sz="2400" b="1" dirty="0">
                <a:solidFill>
                  <a:srgbClr val="C00000"/>
                </a:solidFill>
                <a:latin typeface="Aptos"/>
                <a:cs typeface="Lettera Text Std"/>
              </a:rPr>
              <a:t>Incidental &amp; Ancillary Fees</a:t>
            </a:r>
            <a:endParaRPr sz="2400" dirty="0">
              <a:solidFill>
                <a:srgbClr val="C00000"/>
              </a:solidFill>
              <a:latin typeface="Aptos"/>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b="1"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4500" y="2369314"/>
            <a:ext cx="5727700" cy="2074607"/>
          </a:xfrm>
          <a:prstGeom prst="rect">
            <a:avLst/>
          </a:prstGeom>
        </p:spPr>
        <p:txBody>
          <a:bodyPr vert="horz" wrap="square" lIns="0" tIns="0" rIns="0" bIns="0" rtlCol="0" anchor="t">
            <a:spAutoFit/>
          </a:bodyPr>
          <a:lstStyle/>
          <a:p>
            <a:pPr marL="12700" marR="5080">
              <a:lnSpc>
                <a:spcPct val="107200"/>
              </a:lnSpc>
            </a:pPr>
            <a:r>
              <a:rPr lang="en-US" sz="1400" dirty="0">
                <a:solidFill>
                  <a:srgbClr val="231F20"/>
                </a:solidFill>
                <a:latin typeface="Aptos"/>
              </a:rPr>
              <a:t>For </a:t>
            </a:r>
          </a:p>
          <a:p>
            <a:pPr marL="298450" marR="5080" indent="-285750">
              <a:lnSpc>
                <a:spcPct val="107200"/>
              </a:lnSpc>
              <a:buFont typeface="Arial" panose="020B0604020202020204" pitchFamily="34" charset="0"/>
              <a:buChar char="•"/>
            </a:pPr>
            <a:r>
              <a:rPr lang="en-US" sz="1400" dirty="0">
                <a:solidFill>
                  <a:srgbClr val="231F20"/>
                </a:solidFill>
                <a:latin typeface="Aptos"/>
              </a:rPr>
              <a:t>course/program materials and activities</a:t>
            </a:r>
          </a:p>
          <a:p>
            <a:pPr marL="298450" marR="5080" indent="-285750">
              <a:lnSpc>
                <a:spcPct val="107200"/>
              </a:lnSpc>
              <a:buFont typeface="Arial" panose="020B0604020202020204" pitchFamily="34" charset="0"/>
              <a:buChar char="•"/>
            </a:pPr>
            <a:r>
              <a:rPr lang="en-US" sz="1400" dirty="0">
                <a:solidFill>
                  <a:srgbClr val="231F20"/>
                </a:solidFill>
                <a:latin typeface="Aptos"/>
              </a:rPr>
              <a:t>student society fees (AVSSU and UTSU)</a:t>
            </a:r>
          </a:p>
          <a:p>
            <a:pPr marL="298450" marR="5080" indent="-285750">
              <a:lnSpc>
                <a:spcPct val="107200"/>
              </a:lnSpc>
              <a:buFont typeface="Arial" panose="020B0604020202020204" pitchFamily="34" charset="0"/>
              <a:buChar char="•"/>
            </a:pPr>
            <a:r>
              <a:rPr lang="en-US" sz="1400" dirty="0">
                <a:solidFill>
                  <a:srgbClr val="231F20"/>
                </a:solidFill>
                <a:latin typeface="Aptos"/>
              </a:rPr>
              <a:t>university operated services – health and counselling, academic support services, athletics and recreation (online programs are being offered this fall)</a:t>
            </a:r>
          </a:p>
          <a:p>
            <a:pPr marL="298450" marR="5080" indent="-285750">
              <a:lnSpc>
                <a:spcPct val="107200"/>
              </a:lnSpc>
              <a:buFont typeface="Arial" panose="020B0604020202020204" pitchFamily="34" charset="0"/>
              <a:buChar char="•"/>
            </a:pPr>
            <a:endParaRPr lang="en-US" sz="1400" b="1" dirty="0">
              <a:solidFill>
                <a:srgbClr val="231F20"/>
              </a:solidFill>
              <a:latin typeface="Lettera Text Std"/>
            </a:endParaRPr>
          </a:p>
          <a:p>
            <a:pPr marL="12700" marR="5080">
              <a:lnSpc>
                <a:spcPct val="107200"/>
              </a:lnSpc>
            </a:pPr>
            <a:endParaRPr lang="en-US" sz="1400" b="1" dirty="0">
              <a:solidFill>
                <a:srgbClr val="231F20"/>
              </a:solidFill>
              <a:latin typeface="Lettera Text Std"/>
            </a:endParaRPr>
          </a:p>
          <a:p>
            <a:pPr marL="12700" marR="5080">
              <a:lnSpc>
                <a:spcPct val="107200"/>
              </a:lnSpc>
            </a:pPr>
            <a:endParaRPr lang="en-US" sz="1400" b="1" dirty="0">
              <a:solidFill>
                <a:srgbClr val="231F20"/>
              </a:solidFill>
              <a:latin typeface="Lettera Text Std"/>
            </a:endParaRPr>
          </a:p>
        </p:txBody>
      </p:sp>
      <p:graphicFrame>
        <p:nvGraphicFramePr>
          <p:cNvPr id="24" name="Table 23"/>
          <p:cNvGraphicFramePr>
            <a:graphicFrameLocks noGrp="1"/>
          </p:cNvGraphicFramePr>
          <p:nvPr>
            <p:extLst>
              <p:ext uri="{D42A27DB-BD31-4B8C-83A1-F6EECF244321}">
                <p14:modId xmlns:p14="http://schemas.microsoft.com/office/powerpoint/2010/main" val="2402091540"/>
              </p:ext>
            </p:extLst>
          </p:nvPr>
        </p:nvGraphicFramePr>
        <p:xfrm>
          <a:off x="584200" y="4038600"/>
          <a:ext cx="4521200" cy="659130"/>
        </p:xfrm>
        <a:graphic>
          <a:graphicData uri="http://schemas.openxmlformats.org/drawingml/2006/table">
            <a:tbl>
              <a:tblPr/>
              <a:tblGrid>
                <a:gridCol w="3517900">
                  <a:extLst>
                    <a:ext uri="{9D8B030D-6E8A-4147-A177-3AD203B41FA5}">
                      <a16:colId xmlns:a16="http://schemas.microsoft.com/office/drawing/2014/main" val="2274902417"/>
                    </a:ext>
                  </a:extLst>
                </a:gridCol>
                <a:gridCol w="1003300">
                  <a:extLst>
                    <a:ext uri="{9D8B030D-6E8A-4147-A177-3AD203B41FA5}">
                      <a16:colId xmlns:a16="http://schemas.microsoft.com/office/drawing/2014/main" val="2951873662"/>
                    </a:ext>
                  </a:extLst>
                </a:gridCol>
              </a:tblGrid>
              <a:tr h="132843">
                <a:tc>
                  <a:txBody>
                    <a:bodyPr/>
                    <a:lstStyle/>
                    <a:p>
                      <a:pPr algn="l" fontAlgn="b"/>
                      <a:r>
                        <a:rPr lang="en-US" sz="1400" b="1" i="0" u="none" strike="noStrike" dirty="0">
                          <a:solidFill>
                            <a:srgbClr val="C00000"/>
                          </a:solidFill>
                          <a:effectLst/>
                          <a:latin typeface="Aptos"/>
                        </a:rPr>
                        <a:t>Estimated</a:t>
                      </a:r>
                      <a:r>
                        <a:rPr lang="en-US" sz="1400" b="1" i="0" u="none" strike="noStrike" baseline="0" dirty="0">
                          <a:solidFill>
                            <a:srgbClr val="000000"/>
                          </a:solidFill>
                          <a:effectLst/>
                          <a:latin typeface="Aptos"/>
                        </a:rPr>
                        <a:t> </a:t>
                      </a:r>
                      <a:r>
                        <a:rPr lang="en-US" sz="1400" b="1" i="0" u="none" strike="noStrike" dirty="0">
                          <a:solidFill>
                            <a:srgbClr val="000000"/>
                          </a:solidFill>
                          <a:effectLst/>
                          <a:latin typeface="Aptos"/>
                        </a:rPr>
                        <a:t>Incidental/Ancillary Fees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ptos"/>
                        </a:rPr>
                        <a:t>$1,630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8515963"/>
                  </a:ext>
                </a:extLst>
              </a:tr>
              <a:tr h="228600">
                <a:tc>
                  <a:txBody>
                    <a:bodyPr/>
                    <a:lstStyle/>
                    <a:p>
                      <a:pPr algn="l" fontAlgn="b"/>
                      <a:r>
                        <a:rPr lang="en-US" sz="1400" b="1" i="0" u="none" strike="noStrike" dirty="0">
                          <a:solidFill>
                            <a:srgbClr val="C00000"/>
                          </a:solidFill>
                          <a:effectLst/>
                          <a:latin typeface="Aptos"/>
                        </a:rPr>
                        <a:t>Estimated</a:t>
                      </a:r>
                      <a:r>
                        <a:rPr lang="en-US" sz="1400" b="1" i="0" u="none" strike="noStrike" dirty="0">
                          <a:solidFill>
                            <a:srgbClr val="000000"/>
                          </a:solidFill>
                          <a:effectLst/>
                          <a:latin typeface="Aptos"/>
                        </a:rPr>
                        <a:t> UHIP for basic</a:t>
                      </a:r>
                      <a:r>
                        <a:rPr lang="en-US" sz="1400" b="1" i="0" u="none" strike="noStrike" baseline="0" dirty="0">
                          <a:solidFill>
                            <a:srgbClr val="000000"/>
                          </a:solidFill>
                          <a:effectLst/>
                          <a:latin typeface="Aptos"/>
                        </a:rPr>
                        <a:t> insurance plan </a:t>
                      </a:r>
                      <a:r>
                        <a:rPr lang="en-US" sz="1400" b="1" i="0" u="none" strike="noStrike" dirty="0">
                          <a:solidFill>
                            <a:srgbClr val="000000"/>
                          </a:solidFill>
                          <a:effectLst/>
                          <a:latin typeface="Aptos"/>
                        </a:rPr>
                        <a:t>(for international students)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ptos"/>
                        </a:rPr>
                        <a:t>$750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8926207"/>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76811302"/>
      </p:ext>
    </p:extLst>
  </p:cSld>
  <p:clrMapOvr>
    <a:masterClrMapping/>
  </p:clrMapOvr>
  <mc:AlternateContent xmlns:mc="http://schemas.openxmlformats.org/markup-compatibility/2006" xmlns:p14="http://schemas.microsoft.com/office/powerpoint/2010/main">
    <mc:Choice Requires="p14">
      <p:transition spd="slow" p14:dur="2000" advTm="32811"/>
    </mc:Choice>
    <mc:Fallback xmlns="">
      <p:transition spd="slow" advTm="32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219200"/>
            <a:ext cx="4392295" cy="369332"/>
          </a:xfrm>
          <a:prstGeom prst="rect">
            <a:avLst/>
          </a:prstGeom>
        </p:spPr>
        <p:txBody>
          <a:bodyPr vert="horz" wrap="square" lIns="0" tIns="0" rIns="0" bIns="0" rtlCol="0" anchor="t">
            <a:spAutoFit/>
          </a:bodyPr>
          <a:lstStyle/>
          <a:p>
            <a:pPr marL="12700">
              <a:lnSpc>
                <a:spcPct val="100000"/>
              </a:lnSpc>
            </a:pPr>
            <a:r>
              <a:rPr lang="en-US" sz="2400" b="1" dirty="0">
                <a:solidFill>
                  <a:srgbClr val="C00000"/>
                </a:solidFill>
                <a:latin typeface="Aptos"/>
                <a:cs typeface="Lettera Text Std"/>
              </a:rPr>
              <a:t>Incidental &amp; Ancillary Fees</a:t>
            </a:r>
            <a:endParaRPr sz="2400" dirty="0">
              <a:solidFill>
                <a:srgbClr val="C00000"/>
              </a:solidFill>
              <a:latin typeface="Aptos"/>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b="1"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4500" y="1676400"/>
            <a:ext cx="6108700" cy="4600042"/>
          </a:xfrm>
          <a:prstGeom prst="rect">
            <a:avLst/>
          </a:prstGeom>
        </p:spPr>
        <p:txBody>
          <a:bodyPr vert="horz" wrap="square" lIns="0" tIns="0" rIns="0" bIns="0" rtlCol="0" anchor="t">
            <a:spAutoFit/>
          </a:bodyPr>
          <a:lstStyle/>
          <a:p>
            <a:pPr marL="12700" marR="5080">
              <a:lnSpc>
                <a:spcPct val="107200"/>
              </a:lnSpc>
            </a:pPr>
            <a:endParaRPr lang="en-US" sz="1400" b="1" dirty="0">
              <a:solidFill>
                <a:srgbClr val="231F20"/>
              </a:solidFill>
              <a:latin typeface="Lettera Text Std"/>
            </a:endParaRPr>
          </a:p>
          <a:p>
            <a:pPr marL="12700" marR="5080">
              <a:lnSpc>
                <a:spcPct val="107200"/>
              </a:lnSpc>
            </a:pPr>
            <a:r>
              <a:rPr lang="en-US" sz="1400" b="1" u="sng" dirty="0">
                <a:solidFill>
                  <a:srgbClr val="231F20"/>
                </a:solidFill>
                <a:latin typeface="Aptos"/>
              </a:rPr>
              <a:t>Some fees may be refunded upon request:</a:t>
            </a:r>
          </a:p>
          <a:p>
            <a:pPr marL="12700" marR="5080">
              <a:lnSpc>
                <a:spcPct val="107200"/>
              </a:lnSpc>
            </a:pPr>
            <a:endParaRPr lang="en-US" sz="1400" dirty="0">
              <a:solidFill>
                <a:srgbClr val="231F20"/>
              </a:solidFill>
              <a:latin typeface="Aptos"/>
            </a:endParaRPr>
          </a:p>
          <a:p>
            <a:pPr marL="12700" marR="5080">
              <a:lnSpc>
                <a:spcPct val="107200"/>
              </a:lnSpc>
            </a:pPr>
            <a:r>
              <a:rPr lang="en-US" sz="1400" dirty="0">
                <a:solidFill>
                  <a:srgbClr val="231F20"/>
                </a:solidFill>
                <a:latin typeface="Aptos"/>
              </a:rPr>
              <a:t>Student Health and Dental plan opt-out (with proof of alternate coverage – for example, coverage under parents’ private insurance) </a:t>
            </a:r>
            <a:r>
              <a:rPr lang="en-US" sz="1400" dirty="0">
                <a:solidFill>
                  <a:srgbClr val="D2232A"/>
                </a:solidFill>
                <a:latin typeface="Aptos"/>
                <a:hlinkClick r:id="rId5"/>
              </a:rPr>
              <a:t>http://studentcare.ca/rte/en/IHaveAPlan_UTSU_ChangeofCoverage_OptOuts</a:t>
            </a:r>
            <a:endParaRPr lang="en-US" sz="1400">
              <a:solidFill>
                <a:srgbClr val="D2232A"/>
              </a:solidFill>
              <a:latin typeface="Aptos"/>
            </a:endParaRPr>
          </a:p>
          <a:p>
            <a:pPr marL="755650" marR="5080" lvl="1" indent="-285750">
              <a:lnSpc>
                <a:spcPct val="107200"/>
              </a:lnSpc>
              <a:buFont typeface="Arial" panose="020B0604020202020204" pitchFamily="34" charset="0"/>
              <a:buChar char="•"/>
            </a:pPr>
            <a:r>
              <a:rPr lang="en-US" sz="1400" dirty="0">
                <a:solidFill>
                  <a:srgbClr val="231F20"/>
                </a:solidFill>
                <a:latin typeface="Aptos"/>
                <a:cs typeface="Lettera Text Std"/>
              </a:rPr>
              <a:t>You must pay all tuition fees even if you are opting out of your health and dental plan. After your opt out is completed, and after the end of the Change-of-Coverage Period, a cheque for the amount of the Plan will be mailed to you. </a:t>
            </a:r>
          </a:p>
          <a:p>
            <a:pPr marL="12700" marR="5080">
              <a:lnSpc>
                <a:spcPct val="107200"/>
              </a:lnSpc>
            </a:pPr>
            <a:endParaRPr lang="en-US" sz="1400" dirty="0">
              <a:solidFill>
                <a:srgbClr val="231F20"/>
              </a:solidFill>
              <a:latin typeface="Aptos"/>
              <a:cs typeface="Lettera Text Std"/>
            </a:endParaRPr>
          </a:p>
          <a:p>
            <a:pPr marL="12700" marR="5080">
              <a:lnSpc>
                <a:spcPct val="107200"/>
              </a:lnSpc>
            </a:pPr>
            <a:r>
              <a:rPr lang="en-US" sz="1400" dirty="0">
                <a:solidFill>
                  <a:srgbClr val="231F20"/>
                </a:solidFill>
                <a:latin typeface="Aptos"/>
                <a:cs typeface="Lettera Text Std"/>
              </a:rPr>
              <a:t>If you have questions about your coverage, contact your student union.</a:t>
            </a:r>
          </a:p>
          <a:p>
            <a:pPr marL="12700" marR="5080">
              <a:lnSpc>
                <a:spcPct val="107200"/>
              </a:lnSpc>
            </a:pPr>
            <a:endParaRPr lang="en-US" sz="1400" dirty="0">
              <a:solidFill>
                <a:srgbClr val="231F20"/>
              </a:solidFill>
              <a:latin typeface="Aptos"/>
              <a:cs typeface="Lettera Text Std"/>
            </a:endParaRPr>
          </a:p>
          <a:p>
            <a:pPr marL="12700" marR="5080">
              <a:lnSpc>
                <a:spcPct val="107200"/>
              </a:lnSpc>
            </a:pPr>
            <a:r>
              <a:rPr lang="en-US" sz="1400" dirty="0">
                <a:solidFill>
                  <a:srgbClr val="231F20"/>
                </a:solidFill>
                <a:latin typeface="Aptos"/>
                <a:cs typeface="Lettera Text Std"/>
              </a:rPr>
              <a:t>University of Toronto Students’ Union</a:t>
            </a:r>
          </a:p>
          <a:p>
            <a:pPr marL="12700" marR="5080">
              <a:lnSpc>
                <a:spcPct val="107200"/>
              </a:lnSpc>
            </a:pPr>
            <a:r>
              <a:rPr lang="en-US" sz="1400" dirty="0">
                <a:solidFill>
                  <a:srgbClr val="C00000"/>
                </a:solidFill>
                <a:latin typeface="Aptos"/>
                <a:cs typeface="Lettera Text Std"/>
                <a:hlinkClick r:id="rId6"/>
              </a:rPr>
              <a:t>https://www.utsu.ca/</a:t>
            </a:r>
            <a:br>
              <a:rPr lang="en-US" sz="1400" dirty="0">
                <a:latin typeface="Aptos"/>
                <a:cs typeface="Lettera Text Std"/>
              </a:rPr>
            </a:br>
            <a:endParaRPr lang="en-US" sz="1400">
              <a:solidFill>
                <a:srgbClr val="231F20"/>
              </a:solidFill>
              <a:latin typeface="Aptos"/>
              <a:cs typeface="Lettera Text Std"/>
            </a:endParaRPr>
          </a:p>
          <a:p>
            <a:pPr marL="12700" marR="5080">
              <a:lnSpc>
                <a:spcPct val="107200"/>
              </a:lnSpc>
            </a:pPr>
            <a:r>
              <a:rPr lang="en-US" sz="1400" dirty="0">
                <a:solidFill>
                  <a:srgbClr val="231F20"/>
                </a:solidFill>
                <a:latin typeface="Aptos"/>
                <a:cs typeface="Lettera Text Std"/>
              </a:rPr>
              <a:t>Association of Part-Time Undergraduate Students</a:t>
            </a:r>
          </a:p>
          <a:p>
            <a:pPr marL="12700" marR="5080">
              <a:lnSpc>
                <a:spcPct val="107200"/>
              </a:lnSpc>
            </a:pPr>
            <a:r>
              <a:rPr lang="en-US" sz="1400" dirty="0">
                <a:solidFill>
                  <a:srgbClr val="C00000"/>
                </a:solidFill>
                <a:latin typeface="Aptos"/>
                <a:cs typeface="Lettera Text Std"/>
                <a:hlinkClick r:id="rId7"/>
              </a:rPr>
              <a:t>https://apus.ca/</a:t>
            </a:r>
            <a:endParaRPr lang="en-US" sz="1400">
              <a:solidFill>
                <a:srgbClr val="C00000"/>
              </a:solidFill>
              <a:latin typeface="Aptos"/>
              <a:cs typeface="Lettera Text Std"/>
            </a:endParaRPr>
          </a:p>
          <a:p>
            <a:pPr marL="755650" marR="5080" lvl="1" indent="-285750">
              <a:lnSpc>
                <a:spcPct val="107200"/>
              </a:lnSpc>
              <a:buFont typeface="Arial" panose="020B0604020202020204" pitchFamily="34" charset="0"/>
              <a:buChar char="•"/>
            </a:pPr>
            <a:endParaRPr lang="en-US" sz="1400" b="1" dirty="0">
              <a:solidFill>
                <a:srgbClr val="231F20"/>
              </a:solidFill>
              <a:latin typeface="Lettera Text Std"/>
            </a:endParaRPr>
          </a:p>
          <a:p>
            <a:pPr marL="12700" marR="5080">
              <a:lnSpc>
                <a:spcPct val="107200"/>
              </a:lnSpc>
            </a:pPr>
            <a:endParaRPr lang="en-US" sz="1400" b="1" dirty="0">
              <a:solidFill>
                <a:srgbClr val="C00000"/>
              </a:solidFill>
              <a:latin typeface="Lettera Text Std"/>
              <a:cs typeface="Lettera Text St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1428244"/>
      </p:ext>
    </p:extLst>
  </p:cSld>
  <p:clrMapOvr>
    <a:masterClrMapping/>
  </p:clrMapOvr>
  <mc:AlternateContent xmlns:mc="http://schemas.openxmlformats.org/markup-compatibility/2006" xmlns:p14="http://schemas.microsoft.com/office/powerpoint/2010/main">
    <mc:Choice Requires="p14">
      <p:transition spd="slow" p14:dur="2000" advTm="28446"/>
    </mc:Choice>
    <mc:Fallback xmlns="">
      <p:transition spd="slow" advTm="2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118672"/>
            <a:ext cx="4392295" cy="369332"/>
          </a:xfrm>
          <a:prstGeom prst="rect">
            <a:avLst/>
          </a:prstGeom>
        </p:spPr>
        <p:txBody>
          <a:bodyPr vert="horz" wrap="square" lIns="0" tIns="0" rIns="0" bIns="0" rtlCol="0" anchor="t">
            <a:spAutoFit/>
          </a:bodyPr>
          <a:lstStyle/>
          <a:p>
            <a:pPr marL="12700">
              <a:lnSpc>
                <a:spcPct val="100000"/>
              </a:lnSpc>
            </a:pPr>
            <a:r>
              <a:rPr lang="en-US" sz="2400" b="1" dirty="0">
                <a:solidFill>
                  <a:srgbClr val="231F20"/>
                </a:solidFill>
                <a:latin typeface="Aptos"/>
                <a:cs typeface="Lettera Text Std"/>
              </a:rPr>
              <a:t>Payment Deadline</a:t>
            </a:r>
            <a:endParaRPr sz="2400" dirty="0">
              <a:latin typeface="Aptos"/>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21640" y="1757060"/>
            <a:ext cx="5317515" cy="3885807"/>
          </a:xfrm>
          <a:prstGeom prst="rect">
            <a:avLst/>
          </a:prstGeom>
        </p:spPr>
        <p:txBody>
          <a:bodyPr vert="horz" wrap="square" lIns="0" tIns="0" rIns="0" bIns="0" rtlCol="0" anchor="t">
            <a:spAutoFit/>
          </a:bodyPr>
          <a:lstStyle/>
          <a:p>
            <a:pPr marL="12700" marR="5080">
              <a:lnSpc>
                <a:spcPct val="107200"/>
              </a:lnSpc>
            </a:pPr>
            <a:r>
              <a:rPr lang="en-US" sz="5400" b="1" dirty="0">
                <a:solidFill>
                  <a:srgbClr val="C00000"/>
                </a:solidFill>
                <a:latin typeface="Aptos"/>
              </a:rPr>
              <a:t>August 27, 2024</a:t>
            </a:r>
            <a:endParaRPr lang="en-US" sz="5400" b="1">
              <a:solidFill>
                <a:srgbClr val="C00000"/>
              </a:solidFill>
              <a:latin typeface="Aptos"/>
            </a:endParaRPr>
          </a:p>
          <a:p>
            <a:pPr marL="12700" marR="5080">
              <a:lnSpc>
                <a:spcPct val="107200"/>
              </a:lnSpc>
            </a:pPr>
            <a:endParaRPr lang="en-US" sz="1400" dirty="0">
              <a:solidFill>
                <a:srgbClr val="C00000"/>
              </a:solidFill>
              <a:latin typeface="Aptos"/>
            </a:endParaRPr>
          </a:p>
          <a:p>
            <a:pPr marL="12700" marR="5080">
              <a:lnSpc>
                <a:spcPct val="107200"/>
              </a:lnSpc>
            </a:pPr>
            <a:r>
              <a:rPr lang="en-US" sz="1400" dirty="0">
                <a:latin typeface="Aptos"/>
              </a:rPr>
              <a:t>This is the deadline either: </a:t>
            </a:r>
          </a:p>
          <a:p>
            <a:pPr marL="298450" marR="5080" indent="-285750">
              <a:lnSpc>
                <a:spcPct val="107200"/>
              </a:lnSpc>
              <a:buFont typeface="Arial"/>
              <a:buChar char="•"/>
            </a:pPr>
            <a:r>
              <a:rPr lang="en-US" sz="1400" dirty="0">
                <a:latin typeface="Aptos"/>
              </a:rPr>
              <a:t>Pay indicated minimum payment to register amount on ACORN fees invoice or, </a:t>
            </a:r>
          </a:p>
          <a:p>
            <a:pPr marL="298450" marR="5080" indent="-285750">
              <a:lnSpc>
                <a:spcPct val="107200"/>
              </a:lnSpc>
              <a:buFont typeface="Arial" panose="020B0604020202020204" pitchFamily="34" charset="0"/>
              <a:buChar char="•"/>
            </a:pPr>
            <a:r>
              <a:rPr lang="en-US" sz="1400" dirty="0">
                <a:latin typeface="Aptos"/>
              </a:rPr>
              <a:t>Request a fee deferral on ACORN</a:t>
            </a:r>
          </a:p>
          <a:p>
            <a:pPr marL="12700" marR="5080">
              <a:lnSpc>
                <a:spcPct val="107200"/>
              </a:lnSpc>
            </a:pPr>
            <a:endParaRPr lang="en-US" sz="1400" dirty="0">
              <a:latin typeface="Aptos"/>
            </a:endParaRPr>
          </a:p>
          <a:p>
            <a:pPr marL="12700" marR="5080">
              <a:lnSpc>
                <a:spcPct val="107200"/>
              </a:lnSpc>
            </a:pPr>
            <a:r>
              <a:rPr lang="en-US" sz="1400" dirty="0">
                <a:latin typeface="Aptos"/>
              </a:rPr>
              <a:t>If you do not make the minimum payment or defer your fees, you will be “financially cancelled” and </a:t>
            </a:r>
            <a:r>
              <a:rPr lang="en-US" sz="1400" u="sng" dirty="0">
                <a:latin typeface="Aptos"/>
              </a:rPr>
              <a:t>removed from courses</a:t>
            </a:r>
            <a:r>
              <a:rPr lang="en-US" sz="1400" dirty="0">
                <a:latin typeface="Aptos"/>
              </a:rPr>
              <a:t>.</a:t>
            </a:r>
          </a:p>
          <a:p>
            <a:pPr marL="12700" marR="5080">
              <a:lnSpc>
                <a:spcPct val="107200"/>
              </a:lnSpc>
            </a:pPr>
            <a:endParaRPr lang="en-US" sz="1400" dirty="0">
              <a:latin typeface="Aptos"/>
            </a:endParaRPr>
          </a:p>
          <a:p>
            <a:pPr marL="12700" marR="5080">
              <a:lnSpc>
                <a:spcPct val="107200"/>
              </a:lnSpc>
            </a:pPr>
            <a:r>
              <a:rPr lang="en-US" sz="1400" dirty="0">
                <a:latin typeface="Aptos"/>
                <a:cs typeface="Lettera Text Std"/>
              </a:rPr>
              <a:t>See the </a:t>
            </a:r>
            <a:r>
              <a:rPr lang="en-US" sz="1400" dirty="0">
                <a:latin typeface="Aptos"/>
                <a:cs typeface="Lettera Text Std"/>
                <a:hlinkClick r:id="rId5">
                  <a:extLst>
                    <a:ext uri="{A12FA001-AC4F-418D-AE19-62706E023703}">
                      <ahyp:hlinkClr xmlns:ahyp="http://schemas.microsoft.com/office/drawing/2018/hyperlinkcolor" val="tx"/>
                    </a:ext>
                  </a:extLst>
                </a:hlinkClick>
              </a:rPr>
              <a:t>Fees page on the Daniels website </a:t>
            </a:r>
            <a:r>
              <a:rPr lang="en-US" sz="1400" dirty="0">
                <a:latin typeface="Aptos"/>
                <a:cs typeface="Lettera Text Std"/>
              </a:rPr>
              <a:t>for more information about how to pay your minimum payment to register, or how to request a tuition fee deferral.  </a:t>
            </a:r>
          </a:p>
          <a:p>
            <a:pPr marL="12700" marR="5080">
              <a:lnSpc>
                <a:spcPct val="107200"/>
              </a:lnSpc>
            </a:pPr>
            <a:endParaRPr lang="en-US" sz="1400" b="1" dirty="0">
              <a:solidFill>
                <a:srgbClr val="D2232A"/>
              </a:solidFill>
              <a:latin typeface="Lettera Text Std" panose="020B0504020101020102"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4408" y="3049711"/>
            <a:ext cx="2284117" cy="2656450"/>
          </a:xfrm>
          <a:prstGeom prst="rect">
            <a:avLst/>
          </a:prstGeom>
        </p:spPr>
      </p:pic>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3662082"/>
      </p:ext>
    </p:extLst>
  </p:cSld>
  <p:clrMapOvr>
    <a:masterClrMapping/>
  </p:clrMapOvr>
  <mc:AlternateContent xmlns:mc="http://schemas.openxmlformats.org/markup-compatibility/2006" xmlns:p14="http://schemas.microsoft.com/office/powerpoint/2010/main">
    <mc:Choice Requires="p14">
      <p:transition spd="slow" p14:dur="2000" advTm="54649"/>
    </mc:Choice>
    <mc:Fallback xmlns="">
      <p:transition spd="slow" advTm="54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5B6C09B37A0846A244BFDDE9473738" ma:contentTypeVersion="14" ma:contentTypeDescription="Create a new document." ma:contentTypeScope="" ma:versionID="db251f24b1d61fe5c0d65664f4d6f44e">
  <xsd:schema xmlns:xsd="http://www.w3.org/2001/XMLSchema" xmlns:xs="http://www.w3.org/2001/XMLSchema" xmlns:p="http://schemas.microsoft.com/office/2006/metadata/properties" xmlns:ns2="f5712aa6-3b53-40f1-9f3b-5906b24ee1ad" xmlns:ns3="ab1e1604-67d6-41bf-908c-f5ffd5a75751" targetNamespace="http://schemas.microsoft.com/office/2006/metadata/properties" ma:root="true" ma:fieldsID="76f1f57250f030d92fce8c06da40fdc6" ns2:_="" ns3:_="">
    <xsd:import namespace="f5712aa6-3b53-40f1-9f3b-5906b24ee1ad"/>
    <xsd:import namespace="ab1e1604-67d6-41bf-908c-f5ffd5a7575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712aa6-3b53-40f1-9f3b-5906b24ee1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e164b29-4069-4387-b6aa-f01f2a1f474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1e1604-67d6-41bf-908c-f5ffd5a7575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69d4b11-dbbb-455b-8004-1b20f670ca3d}" ma:internalName="TaxCatchAll" ma:showField="CatchAllData" ma:web="ab1e1604-67d6-41bf-908c-f5ffd5a7575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b1e1604-67d6-41bf-908c-f5ffd5a75751" xsi:nil="true"/>
    <lcf76f155ced4ddcb4097134ff3c332f xmlns="f5712aa6-3b53-40f1-9f3b-5906b24ee1a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2E7A92D-5EDF-4243-B176-CB1F8501E8E1}">
  <ds:schemaRefs>
    <ds:schemaRef ds:uri="http://schemas.microsoft.com/sharepoint/v3/contenttype/forms"/>
  </ds:schemaRefs>
</ds:datastoreItem>
</file>

<file path=customXml/itemProps2.xml><?xml version="1.0" encoding="utf-8"?>
<ds:datastoreItem xmlns:ds="http://schemas.openxmlformats.org/officeDocument/2006/customXml" ds:itemID="{981E3E7B-7857-4D11-BE0C-B8011F2C0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712aa6-3b53-40f1-9f3b-5906b24ee1ad"/>
    <ds:schemaRef ds:uri="ab1e1604-67d6-41bf-908c-f5ffd5a757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CA7E95-1118-41A5-8FE4-A9CBC3C908CE}">
  <ds:schemaRefs>
    <ds:schemaRef ds:uri="http://schemas.microsoft.com/office/infopath/2007/PartnerControls"/>
    <ds:schemaRef ds:uri="http://purl.org/dc/terms/"/>
    <ds:schemaRef ds:uri="f5712aa6-3b53-40f1-9f3b-5906b24ee1ad"/>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ab1e1604-67d6-41bf-908c-f5ffd5a7575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11078</TotalTime>
  <Words>3831</Words>
  <Application>Microsoft Office PowerPoint</Application>
  <PresentationFormat>On-screen Show (4:3)</PresentationFormat>
  <Paragraphs>302</Paragraphs>
  <Slides>21</Slides>
  <Notes>21</Notes>
  <HiddenSlides>0</HiddenSlides>
  <MMClips>20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Financial Fundamentals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Fees and Payments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Pepper Coles</dc:creator>
  <cp:lastModifiedBy>Tanya Hyland</cp:lastModifiedBy>
  <cp:revision>457</cp:revision>
  <cp:lastPrinted>2020-07-11T19:50:54Z</cp:lastPrinted>
  <dcterms:created xsi:type="dcterms:W3CDTF">2016-06-21T08:33:56Z</dcterms:created>
  <dcterms:modified xsi:type="dcterms:W3CDTF">2024-07-02T17:08:56Z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2016-06-20T00:00:00Z</vt:filetime>
  </property>
  <property fmtid="{D5CDD505-2E9C-101B-9397-08002B2CF9AE}" pid="3" name="LastSaved">
    <vt:filetime>2016-06-21T00:00:00Z</vt:filetime>
  </property>
  <property fmtid="{D5CDD505-2E9C-101B-9397-08002B2CF9AE}" pid="4" name="Order">
    <vt:lpwstr>415000.000000000</vt:lpwstr>
  </property>
  <property fmtid="{D5CDD505-2E9C-101B-9397-08002B2CF9AE}" pid="5" name="ContentTypeId">
    <vt:lpwstr>0x010100915B6C09B37A0846A244BFDDE9473738</vt:lpwstr>
  </property>
  <property fmtid="{D5CDD505-2E9C-101B-9397-08002B2CF9AE}" pid="6" name="MediaServiceImageTags">
    <vt:lpwstr/>
  </property>
</Properties>
</file>