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59" r:id="rId4"/>
    <p:sldId id="293" r:id="rId5"/>
    <p:sldId id="260" r:id="rId6"/>
    <p:sldId id="264" r:id="rId7"/>
    <p:sldId id="265" r:id="rId8"/>
    <p:sldId id="266" r:id="rId9"/>
    <p:sldId id="267" r:id="rId10"/>
    <p:sldId id="268" r:id="rId11"/>
    <p:sldId id="271" r:id="rId12"/>
    <p:sldId id="269" r:id="rId13"/>
    <p:sldId id="286" r:id="rId14"/>
    <p:sldId id="288" r:id="rId15"/>
    <p:sldId id="274" r:id="rId16"/>
    <p:sldId id="272" r:id="rId17"/>
    <p:sldId id="275" r:id="rId18"/>
    <p:sldId id="289" r:id="rId19"/>
    <p:sldId id="294" r:id="rId20"/>
    <p:sldId id="285" r:id="rId21"/>
    <p:sldId id="287" r:id="rId22"/>
    <p:sldId id="261" r:id="rId23"/>
    <p:sldId id="262" r:id="rId24"/>
    <p:sldId id="279" r:id="rId25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FE0000"/>
    <a:srgbClr val="FFC9C9"/>
    <a:srgbClr val="D7C0E2"/>
    <a:srgbClr val="AC7CC2"/>
    <a:srgbClr val="975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810"/>
  </p:normalViewPr>
  <p:slideViewPr>
    <p:cSldViewPr snapToGrid="0">
      <p:cViewPr varScale="1">
        <p:scale>
          <a:sx n="73" d="100"/>
          <a:sy n="73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BD19E6C-8D45-4EF5-B4BA-EBAA0EE5AD84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3238801-8240-4363-A7AA-0C138921E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5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E1A7563-4E53-47F4-83DD-AC0B192F881C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91AD54C-7813-4DCC-8EDA-C4470868D7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67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2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76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3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7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9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32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45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68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732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84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33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237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31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7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99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1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02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56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9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4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41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78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0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86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25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82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78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10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40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9625-3223-478A-B6F9-9B0D3C8BC014}" type="datetimeFigureOut">
              <a:rPr lang="en-CA" smtClean="0"/>
              <a:t>2023-06-27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4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wmf"/><Relationship Id="rId5" Type="http://schemas.openxmlformats.org/officeDocument/2006/relationships/hyperlink" Target="https://sidneysmithcommons.artsci.utoronto.ca/alphabetical-program-list/" TargetMode="Externa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6.jpe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mailto:registrar@daniels.utoronto.ca" TargetMode="External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cid:image004.png@01D3C106.58FF0970" TargetMode="Externa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cid:image001.png@01D3C106.58FF0970" TargetMode="External"/><Relationship Id="rId12" Type="http://schemas.openxmlformats.org/officeDocument/2006/relationships/image" Target="../media/image10.png"/><Relationship Id="rId17" Type="http://schemas.openxmlformats.org/officeDocument/2006/relationships/image" Target="cid:image006.png@01D3C106.58FF0970" TargetMode="External"/><Relationship Id="rId2" Type="http://schemas.openxmlformats.org/officeDocument/2006/relationships/audio" Target="../media/media4.m4a"/><Relationship Id="rId16" Type="http://schemas.openxmlformats.org/officeDocument/2006/relationships/image" Target="../media/image12.png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11" Type="http://schemas.openxmlformats.org/officeDocument/2006/relationships/image" Target="cid:image003.png@01D3C106.58FF0970" TargetMode="External"/><Relationship Id="rId5" Type="http://schemas.openxmlformats.org/officeDocument/2006/relationships/image" Target="../media/image3.wmf"/><Relationship Id="rId15" Type="http://schemas.openxmlformats.org/officeDocument/2006/relationships/image" Target="cid:image005.png@01D3C106.58FF0970" TargetMode="Externa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cid:image002.png@01D3C106.58FF0970" TargetMode="Externa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3.wmf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3.wmf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987417" y="2274384"/>
            <a:ext cx="5565531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1115" marR="5080" indent="-19050"/>
            <a:r>
              <a:rPr lang="en-CA" sz="4000" b="1" dirty="0">
                <a:solidFill>
                  <a:srgbClr val="C00000"/>
                </a:solidFill>
                <a:latin typeface="Lettera Text Std"/>
                <a:cs typeface="Arial"/>
              </a:rPr>
              <a:t>Academic Orientation</a:t>
            </a:r>
            <a:r>
              <a:rPr lang="en-CA" sz="4000" b="1" dirty="0">
                <a:solidFill>
                  <a:srgbClr val="231F20"/>
                </a:solidFill>
                <a:latin typeface="Lettera Text Std"/>
                <a:cs typeface="Arial"/>
              </a:rPr>
              <a:t> 2023</a:t>
            </a:r>
            <a:endParaRPr sz="4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16" name="object 14"/>
          <p:cNvSpPr txBox="1"/>
          <p:nvPr/>
        </p:nvSpPr>
        <p:spPr>
          <a:xfrm>
            <a:off x="1987418" y="3849547"/>
            <a:ext cx="556553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John H. Daniels Faculty of Architecture, Landscape, and Design</a:t>
            </a:r>
          </a:p>
          <a:p>
            <a:pPr marL="31115" marR="5080" indent="-19050"/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121FD8-4ADD-C974-04A3-2F2A870F4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614" y="5591655"/>
            <a:ext cx="707727" cy="7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5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29"/>
    </mc:Choice>
    <mc:Fallback>
      <p:transition spd="slow" advTm="5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5498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1" y="2070375"/>
            <a:ext cx="6642101" cy="2498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Visual Studies  (Studio Stream or Critical Practices stream) 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Major in Architectural Studies*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Major in Visual Studies + 1 Major, Faculty of Arts &amp; Science*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+ 2 Minors, Faculty of Arts &amp; Science*</a:t>
            </a:r>
          </a:p>
          <a:p>
            <a:pPr marL="12700" marR="5080">
              <a:lnSpc>
                <a:spcPct val="107200"/>
              </a:lnSpc>
            </a:pPr>
            <a:r>
              <a:rPr lang="en-US" sz="1400" i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*These combinations must include at least 12.0 different Credits.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students are automatically enrolled in the Major in Visual Studies. </a:t>
            </a: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9DEA49B-6510-2744-83C3-9DCA29C0E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85" t="2123" b="55517"/>
          <a:stretch/>
        </p:blipFill>
        <p:spPr>
          <a:xfrm>
            <a:off x="1981695" y="4533183"/>
            <a:ext cx="4026681" cy="2161268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616A9EF4-F29E-E54F-B286-F9FC6111B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9335" y="6076406"/>
            <a:ext cx="693907" cy="6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1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06"/>
    </mc:Choice>
    <mc:Fallback>
      <p:transition spd="slow" advTm="3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729836"/>
            <a:ext cx="8547100" cy="5254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0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 traditional full course load is 5.0 Credits. Fill your remaining course selections with electives of interest to you.</a:t>
            </a:r>
            <a:endParaRPr sz="7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E29068B3-55C7-F148-B925-788D24C78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188" y="6000624"/>
            <a:ext cx="731597" cy="7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92"/>
    </mc:Choice>
    <mc:Fallback>
      <p:transition spd="slow" advTm="1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370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Architectural Studies Comprehensive Specialist Stream</a:t>
            </a:r>
            <a:r>
              <a:rPr lang="en-CA" dirty="0"/>
              <a:t>, have eight required courses (4.0 Credits): </a:t>
            </a:r>
          </a:p>
          <a:p>
            <a:endParaRPr lang="en-CA" dirty="0"/>
          </a:p>
          <a:p>
            <a:r>
              <a:rPr lang="en-CA" dirty="0"/>
              <a:t> </a:t>
            </a:r>
            <a:r>
              <a:rPr lang="en-CA" b="1" dirty="0"/>
              <a:t>JAV120H1 F </a:t>
            </a:r>
            <a:r>
              <a:rPr lang="en-CA" dirty="0"/>
              <a:t>Visual Concepts</a:t>
            </a:r>
          </a:p>
          <a:p>
            <a:r>
              <a:rPr lang="en-CA" b="1" dirty="0"/>
              <a:t> JAV151H1 F </a:t>
            </a:r>
            <a:r>
              <a:rPr lang="en-CA" dirty="0"/>
              <a:t>History of Architecture, Landscape, Urbanism, and Art I </a:t>
            </a:r>
          </a:p>
          <a:p>
            <a:r>
              <a:rPr lang="en-CA" b="1" dirty="0"/>
              <a:t> ARC100H1 F </a:t>
            </a:r>
            <a:r>
              <a:rPr lang="en-CA" dirty="0"/>
              <a:t>Drawing and Representation I</a:t>
            </a:r>
          </a:p>
          <a:p>
            <a:r>
              <a:rPr lang="en-CA" b="1" dirty="0"/>
              <a:t> ARC180H1 F  </a:t>
            </a:r>
            <a:r>
              <a:rPr lang="en-CA" dirty="0"/>
              <a:t>Computation and Design</a:t>
            </a:r>
          </a:p>
          <a:p>
            <a:endParaRPr lang="en-CA" dirty="0"/>
          </a:p>
          <a:p>
            <a:r>
              <a:rPr lang="en-CA" dirty="0"/>
              <a:t> </a:t>
            </a:r>
            <a:r>
              <a:rPr lang="en-CA" b="1" dirty="0"/>
              <a:t>JAV101H1 S </a:t>
            </a:r>
            <a:r>
              <a:rPr lang="en-CA" dirty="0"/>
              <a:t>Design Studio I</a:t>
            </a:r>
          </a:p>
          <a:p>
            <a:r>
              <a:rPr lang="en-CA" dirty="0"/>
              <a:t> </a:t>
            </a:r>
            <a:r>
              <a:rPr lang="en-CA" b="1" dirty="0"/>
              <a:t>JAV130H1 S </a:t>
            </a:r>
            <a:r>
              <a:rPr lang="en-CA" dirty="0"/>
              <a:t>Visual Strategies</a:t>
            </a:r>
          </a:p>
          <a:p>
            <a:r>
              <a:rPr lang="en-CA" dirty="0"/>
              <a:t> </a:t>
            </a:r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r>
              <a:rPr lang="en-CA" b="1" dirty="0"/>
              <a:t> ARC181H1 S  </a:t>
            </a:r>
            <a:r>
              <a:rPr lang="en-CA" dirty="0"/>
              <a:t>Technologies of Architecture, Landscape, Urbanism, and Art I </a:t>
            </a:r>
            <a:br>
              <a:rPr lang="en-CA" dirty="0"/>
            </a:br>
            <a:br>
              <a:rPr lang="en-CA" dirty="0"/>
            </a:br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EC8087F4-5600-0347-8128-901F3022F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6319" y="5977584"/>
            <a:ext cx="688204" cy="68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87"/>
    </mc:Choice>
    <mc:Fallback>
      <p:transition spd="slow" advTm="5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Visual Studies Major Stream</a:t>
            </a:r>
            <a:r>
              <a:rPr lang="en-CA" dirty="0"/>
              <a:t>, you have six required courses (3.0 Credits): </a:t>
            </a:r>
          </a:p>
          <a:p>
            <a:endParaRPr lang="en-CA" dirty="0"/>
          </a:p>
          <a:p>
            <a:r>
              <a:rPr lang="en-CA" b="1" dirty="0"/>
              <a:t>JAV120H1 F </a:t>
            </a:r>
            <a:r>
              <a:rPr lang="en-CA" dirty="0"/>
              <a:t>Visual Concepts</a:t>
            </a:r>
            <a:br>
              <a:rPr lang="en-CA" dirty="0"/>
            </a:br>
            <a:r>
              <a:rPr lang="en-CA" b="1" dirty="0"/>
              <a:t>JAV130H1 F </a:t>
            </a:r>
            <a:r>
              <a:rPr lang="en-CA" dirty="0"/>
              <a:t>Visual</a:t>
            </a:r>
            <a:r>
              <a:rPr lang="en-CA" b="1" dirty="0"/>
              <a:t> </a:t>
            </a:r>
            <a:r>
              <a:rPr lang="en-CA" dirty="0"/>
              <a:t>Strategies</a:t>
            </a:r>
          </a:p>
          <a:p>
            <a:r>
              <a:rPr lang="en-CA" b="1" dirty="0"/>
              <a:t>JAV151H1 F </a:t>
            </a:r>
            <a:r>
              <a:rPr lang="en-CA" dirty="0"/>
              <a:t>History of Architecture, Landscape, Urbanism, and Art I </a:t>
            </a:r>
          </a:p>
          <a:p>
            <a:endParaRPr lang="en-CA" dirty="0"/>
          </a:p>
          <a:p>
            <a:r>
              <a:rPr lang="en-CA" b="1" dirty="0"/>
              <a:t>JAV101H1 S </a:t>
            </a:r>
            <a:r>
              <a:rPr lang="en-CA" dirty="0"/>
              <a:t>Design Studio I</a:t>
            </a:r>
          </a:p>
          <a:p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br>
              <a:rPr lang="en-CA" dirty="0"/>
            </a:br>
            <a:r>
              <a:rPr lang="en-CA" b="1" dirty="0"/>
              <a:t>FAH102H1</a:t>
            </a:r>
            <a:r>
              <a:rPr lang="en-CA" dirty="0"/>
              <a:t>* </a:t>
            </a:r>
            <a:r>
              <a:rPr lang="en-CA" i="1" dirty="0"/>
              <a:t>This course is offered through the Faculty of Arts &amp; Science.</a:t>
            </a:r>
          </a:p>
          <a:p>
            <a:br>
              <a:rPr lang="en-CA" i="1" dirty="0"/>
            </a:br>
            <a:r>
              <a:rPr lang="en-CA" dirty="0"/>
              <a:t>Note: It is also highly recommended that Visual Studies students enrol in ARC100H1 </a:t>
            </a:r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33AA820E-B6C0-D24B-9C62-B595AF018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1305" y="5873569"/>
            <a:ext cx="831937" cy="7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3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53"/>
    </mc:Choice>
    <mc:Fallback>
      <p:transition spd="slow" advTm="5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74430" y="1712110"/>
            <a:ext cx="7442202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electives should I  take in my first year?</a:t>
            </a:r>
          </a:p>
          <a:p>
            <a:r>
              <a:rPr lang="en-CA" b="1" dirty="0"/>
              <a:t> </a:t>
            </a:r>
          </a:p>
          <a:p>
            <a:endParaRPr lang="en-CA" dirty="0"/>
          </a:p>
          <a:p>
            <a:r>
              <a:rPr lang="en-CA" dirty="0"/>
              <a:t>You can choose courses at Daniels or courses in over 300 programs of study in the Faculty of Arts and Science. </a:t>
            </a:r>
          </a:p>
          <a:p>
            <a:r>
              <a:rPr lang="en-US" dirty="0">
                <a:hlinkClick r:id="rId5"/>
              </a:rPr>
              <a:t>Alphabetical Program List - Sidney Smith Commons (utoronto.ca)</a:t>
            </a:r>
            <a:endParaRPr lang="en-CA" dirty="0"/>
          </a:p>
          <a:p>
            <a:r>
              <a:rPr lang="en-CA" dirty="0"/>
              <a:t> </a:t>
            </a:r>
          </a:p>
          <a:p>
            <a:r>
              <a:rPr lang="en-CA" dirty="0"/>
              <a:t>Things to Consider: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interests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Space and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schedule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Pre-requisites 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Selection: Electives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1B36FF77-A243-A545-B6AE-C1DA6B4BD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0027" y="5816480"/>
            <a:ext cx="775844" cy="7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19"/>
    </mc:Choice>
    <mc:Fallback>
      <p:transition spd="slow" advTm="5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2407" y="2103922"/>
            <a:ext cx="7021135" cy="2239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JAV151H1F</a:t>
            </a:r>
          </a:p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 </a:t>
            </a:r>
            <a:r>
              <a:rPr lang="en-US" sz="5400" b="1" dirty="0">
                <a:solidFill>
                  <a:srgbClr val="FF0000"/>
                </a:solidFill>
                <a:latin typeface="Lettera Text Std"/>
                <a:cs typeface="Lettera Text Std"/>
              </a:rPr>
              <a:t>151</a:t>
            </a:r>
            <a:r>
              <a:rPr lang="en-US" sz="5400" b="1" dirty="0">
                <a:latin typeface="Lettera Text Std"/>
                <a:cs typeface="Lettera Text Std"/>
              </a:rPr>
              <a:t> H </a:t>
            </a:r>
            <a:r>
              <a:rPr lang="en-US" sz="5400" b="1" dirty="0">
                <a:solidFill>
                  <a:srgbClr val="FF0000"/>
                </a:solidFill>
                <a:latin typeface="Lettera Text Std"/>
                <a:cs typeface="Lettera Text Std"/>
              </a:rPr>
              <a:t>1</a:t>
            </a:r>
            <a:r>
              <a:rPr lang="en-US" sz="5400" b="1" dirty="0">
                <a:latin typeface="Lettera Text Std"/>
                <a:cs typeface="Lettera Text Std"/>
              </a:rPr>
              <a:t> F</a:t>
            </a:r>
          </a:p>
          <a:p>
            <a:pPr marL="12700" marR="5080">
              <a:lnSpc>
                <a:spcPct val="107200"/>
              </a:lnSpc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Lettera Text Std"/>
                <a:cs typeface="Lettera Text Std"/>
              </a:rPr>
              <a:t> </a:t>
            </a:r>
            <a:r>
              <a:rPr lang="en-US" sz="1400" b="1" dirty="0">
                <a:solidFill>
                  <a:srgbClr val="231F20"/>
                </a:solidFill>
                <a:latin typeface="Lettera Text Std"/>
                <a:cs typeface="Lettera Text Std"/>
              </a:rPr>
              <a:t> 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2407" y="4034369"/>
            <a:ext cx="6298690" cy="2451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Course codes are divided into a series of parts.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 will be automatically enrolled in your core required courses in first year. You will need to enroll yourselves in your electives.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It is important that you look at the Timetable not only to ensure your class schedule is without any course conflicts, but also to ensure that you are eligible to </a:t>
            </a:r>
            <a:r>
              <a:rPr lang="en-US" sz="1600" dirty="0" err="1"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 in those courses. Look for the enrolment indicators on the Timetable.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12407" y="784648"/>
            <a:ext cx="804887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Reading Course Codes, the Calendar and the Timetable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80BFA0-FD88-A4E2-C929-E40DD82FB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6477" y="5957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91"/>
    </mc:Choice>
    <mc:Fallback>
      <p:transition spd="slow" advTm="3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70252"/>
            <a:ext cx="7001120" cy="235776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You will select your courses online </a:t>
            </a:r>
            <a:r>
              <a:rPr lang="en-US" spc="-25" dirty="0">
                <a:solidFill>
                  <a:srgbClr val="D2232A"/>
                </a:solidFill>
                <a:latin typeface="Lettera Text Std"/>
                <a:cs typeface="Lettera Text Std"/>
              </a:rPr>
              <a:t>using the student online service, ACORN.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You will need your 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JOINid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/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UTORid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and password to log in. 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course enrolment begins on </a:t>
            </a:r>
            <a:r>
              <a:rPr lang="en-US" b="1" dirty="0">
                <a:solidFill>
                  <a:srgbClr val="FF0000"/>
                </a:solidFill>
                <a:latin typeface="Lettera Text Std"/>
                <a:cs typeface="Lettera Text Std"/>
              </a:rPr>
              <a:t>July 20</a:t>
            </a:r>
            <a:r>
              <a:rPr lang="en-US" dirty="0">
                <a:solidFill>
                  <a:srgbClr val="FF0000"/>
                </a:solidFill>
                <a:latin typeface="Lettera Text Std"/>
                <a:cs typeface="Lettera Text Std"/>
              </a:rPr>
              <a:t>. 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students can find their enrolment start time on ACORN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July 3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 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Transfer students into second year begin course enrolment on</a:t>
            </a:r>
            <a:r>
              <a:rPr lang="en-US" b="1" dirty="0">
                <a:latin typeface="Lettera Text Std"/>
                <a:cs typeface="Lettera Text Std"/>
              </a:rPr>
              <a:t> July 17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 Transfer students into second year can check their start time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July 3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How do I </a:t>
            </a:r>
            <a:r>
              <a:rPr lang="en-US" sz="3600" b="1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in my courses?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8BCB89-C4AA-79BD-A9CD-87FBC5372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7295" y="5827051"/>
            <a:ext cx="703153" cy="7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08"/>
    </mc:Choice>
    <mc:Fallback>
      <p:transition spd="slow" advTm="2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4328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CA" dirty="0"/>
          </a:p>
          <a:p>
            <a:pPr marL="342900" lvl="0" indent="-342900">
              <a:buAutoNum type="arabicPeriod"/>
            </a:pPr>
            <a:r>
              <a:rPr lang="en-CA" dirty="0"/>
              <a:t>Start Time</a:t>
            </a:r>
          </a:p>
          <a:p>
            <a:pPr marL="342900" lvl="0" indent="-342900">
              <a:buAutoNum type="arabicPeriod"/>
            </a:pPr>
            <a:r>
              <a:rPr lang="en-CA" dirty="0"/>
              <a:t>Program Course Requirements </a:t>
            </a:r>
          </a:p>
          <a:p>
            <a:pPr marL="342900" lvl="0" indent="-342900">
              <a:buAutoNum type="arabicPeriod"/>
            </a:pPr>
            <a:r>
              <a:rPr lang="en-CA" dirty="0"/>
              <a:t>Find an Elective </a:t>
            </a:r>
          </a:p>
          <a:p>
            <a:pPr marL="342900" lvl="0" indent="-342900">
              <a:buAutoNum type="arabicPeriod"/>
            </a:pPr>
            <a:r>
              <a:rPr lang="en-CA" dirty="0"/>
              <a:t>ACORN Enrollment Cart</a:t>
            </a:r>
          </a:p>
          <a:p>
            <a:pPr marL="342900" lvl="0" indent="-342900">
              <a:buAutoNum type="arabicPeriod"/>
            </a:pPr>
            <a:r>
              <a:rPr lang="en-CA" dirty="0"/>
              <a:t>ACORN – enrol! </a:t>
            </a:r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r>
              <a:rPr lang="en-CA" dirty="0"/>
              <a:t>Remember: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Enrollment Indicators/Controls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Priority Period Course Load: 5.0 Credits. </a:t>
            </a:r>
          </a:p>
          <a:p>
            <a:r>
              <a:rPr lang="en-US" dirty="0"/>
              <a:t> </a:t>
            </a:r>
            <a:endParaRPr lang="en-CA" dirty="0"/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Enrolling: Step-by-Step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46FC54C-5074-F94B-947A-D18B89FE5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47758" t="48406"/>
          <a:stretch/>
        </p:blipFill>
        <p:spPr>
          <a:xfrm>
            <a:off x="4370832" y="1762645"/>
            <a:ext cx="4058694" cy="26722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32514B-47EB-DA6E-BF06-F64BCF263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6778" y="6026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89"/>
    </mc:Choice>
    <mc:Fallback>
      <p:transition spd="slow" advTm="9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31180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General fee information can be found on the Student Accounts website.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minimum required payment is indicated on your financial invoice, which is posted on ACORN.</a:t>
            </a:r>
          </a:p>
          <a:p>
            <a:pPr marL="12700" marR="5080">
              <a:lnSpc>
                <a:spcPct val="107200"/>
              </a:lnSpc>
            </a:pPr>
            <a:r>
              <a:rPr lang="en-US" dirty="0"/>
              <a:t>          </a:t>
            </a: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Review the presentation on Fees and Finances. </a:t>
            </a:r>
            <a:endParaRPr lang="en-US" dirty="0"/>
          </a:p>
          <a:p>
            <a:pPr marL="12700" marR="5080">
              <a:lnSpc>
                <a:spcPct val="107200"/>
              </a:lnSpc>
            </a:pPr>
            <a:endParaRPr lang="en-US" dirty="0"/>
          </a:p>
          <a:p>
            <a:pPr marL="12700" marR="5080">
              <a:lnSpc>
                <a:spcPct val="107200"/>
              </a:lnSpc>
            </a:pPr>
            <a:r>
              <a:rPr lang="en-US" dirty="0"/>
              <a:t>Join us during the live Q&amp;A sessions on Zoom to get your questions answered. 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Fees and Finances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B129E6-BBBC-67C1-E565-9BAC6A165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3642" y="6056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75"/>
    </mc:Choice>
    <mc:Fallback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4DC52-324C-964C-8CC5-C70AF842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Watch the other presentations that cover information about resources within the Daniels Faculty as well as the University-wide supports</a:t>
            </a:r>
          </a:p>
          <a:p>
            <a:endParaRPr lang="en-US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52A5555-2478-2140-A46A-3797029E5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750908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Student Supports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8C241-F586-2742-9EAF-DF655EF27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8" name="19">
            <a:hlinkClick r:id="" action="ppaction://media"/>
            <a:extLst>
              <a:ext uri="{FF2B5EF4-FFF2-40B4-BE49-F238E27FC236}">
                <a16:creationId xmlns:a16="http://schemas.microsoft.com/office/drawing/2014/main" id="{8CB2D9EA-DD29-BA4D-A594-925250C50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8392" y="5981260"/>
            <a:ext cx="716422" cy="716422"/>
          </a:xfrm>
          <a:prstGeom prst="rect">
            <a:avLst/>
          </a:prstGeom>
        </p:spPr>
      </p:pic>
      <p:pic>
        <p:nvPicPr>
          <p:cNvPr id="2" name="Picture 4" descr="A picture containing person, ceiling, indoor, watching&#10;&#10;Description automatically generated">
            <a:extLst>
              <a:ext uri="{FF2B5EF4-FFF2-40B4-BE49-F238E27FC236}">
                <a16:creationId xmlns:a16="http://schemas.microsoft.com/office/drawing/2014/main" id="{9C5F7C7E-0522-CF00-315B-4D89F7C35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782" y="3208515"/>
            <a:ext cx="4636994" cy="31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08"/>
    </mc:Choice>
    <mc:Fallback>
      <p:transition spd="slow" advTm="3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85739"/>
            <a:ext cx="8255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Welcome to Daniels!</a:t>
            </a:r>
            <a:endParaRPr sz="40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1784" y="1620058"/>
            <a:ext cx="3412276" cy="20399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25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Let’s get ready for your </a:t>
            </a:r>
            <a:r>
              <a:rPr lang="en-US" sz="2500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first year </a:t>
            </a:r>
            <a:r>
              <a:rPr lang="en-US" sz="25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at the John H. Daniels Faculty of Architecture, Landscape, and Design.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416D3-FF41-7242-AED1-ABB3BE507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66" b="1981"/>
          <a:stretch/>
        </p:blipFill>
        <p:spPr>
          <a:xfrm>
            <a:off x="4572000" y="1253223"/>
            <a:ext cx="2893448" cy="4170685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57D914-E3CD-496D-23E8-71FF82A7C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3642" y="6038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0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96"/>
    </mc:Choice>
    <mc:Fallback>
      <p:transition spd="slow" advTm="3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80500"/>
            <a:ext cx="7089042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Accessibility Services works with students living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Chronic health conditions, learning disabilities, mental health conditions, mobility or functional disabilities, sensory disabilities, and temporary disabilities &amp; injuries. </a:t>
            </a:r>
          </a:p>
          <a:p>
            <a:pPr lvl="0"/>
            <a:endParaRPr lang="en-US" b="1" dirty="0"/>
          </a:p>
          <a:p>
            <a:pPr lvl="0"/>
            <a:r>
              <a:rPr lang="en-US" dirty="0"/>
              <a:t>Support students by providing: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Access to academic accommodations &amp;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 network of supportive resources &amp; strategies</a:t>
            </a:r>
          </a:p>
          <a:p>
            <a:pPr lvl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Daniels has an On-Location Accessibility Services Advisor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532422" y="812729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Accessibility Services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B7082D-6A1F-51BA-2EE2-ADAFE255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2029" y="6034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20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69"/>
    </mc:Choice>
    <mc:Fallback>
      <p:transition spd="slow" advTm="3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CE35-2E51-844E-9DC8-57FB2B25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International Student Support</a:t>
            </a:r>
            <a:br>
              <a:rPr lang="en-US" dirty="0">
                <a:latin typeface="Lettera Text Std" panose="020B0504020101020102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EA8B-03EA-584F-A57B-A17008568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 The </a:t>
            </a:r>
            <a:r>
              <a:rPr lang="en-US" sz="2100" b="1" dirty="0"/>
              <a:t>Centre for International Experience (CIE) </a:t>
            </a:r>
            <a:r>
              <a:rPr lang="en-US" sz="2100" dirty="0"/>
              <a:t>provides supports to students on such topics as: </a:t>
            </a:r>
          </a:p>
          <a:p>
            <a:r>
              <a:rPr lang="en-US" sz="2100" dirty="0"/>
              <a:t>Study or work permits </a:t>
            </a:r>
          </a:p>
          <a:p>
            <a:r>
              <a:rPr lang="en-US" sz="2100" dirty="0"/>
              <a:t>Finding immigration resources </a:t>
            </a:r>
          </a:p>
          <a:p>
            <a:r>
              <a:rPr lang="en-US" sz="2100" dirty="0"/>
              <a:t>Cultural challenges, relieving homesickness </a:t>
            </a:r>
          </a:p>
          <a:p>
            <a:r>
              <a:rPr lang="en-US" sz="2100" dirty="0"/>
              <a:t>Navigating the Canadian health care system  </a:t>
            </a:r>
          </a:p>
          <a:p>
            <a:r>
              <a:rPr lang="en-US" sz="2100" dirty="0"/>
              <a:t>Understanding income taxes </a:t>
            </a:r>
          </a:p>
          <a:p>
            <a:r>
              <a:rPr lang="en-US" sz="2100" dirty="0"/>
              <a:t>Academic expectations and adjustments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F15F3-8379-FE43-993E-0A2859BDA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17" y="4494044"/>
            <a:ext cx="1409700" cy="2105025"/>
          </a:xfrm>
          <a:prstGeom prst="rect">
            <a:avLst/>
          </a:prstGeom>
        </p:spPr>
      </p:pic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E97BD7EA-E563-5D4C-BF4C-A5BF4F235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9248" y="6045797"/>
            <a:ext cx="672501" cy="6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61"/>
    </mc:Choice>
    <mc:Fallback>
      <p:transition spd="slow" advTm="5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552" y="846549"/>
            <a:ext cx="7609840" cy="46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2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student experience is about more than your academic experience. </a:t>
            </a:r>
            <a:endParaRPr sz="72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CCC1F5BD-4FC6-924E-84DD-D2D7F2651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232" y="6088828"/>
            <a:ext cx="576960" cy="5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8"/>
    </mc:Choice>
    <mc:Fallback>
      <p:transition spd="slow" advTm="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701099"/>
            <a:ext cx="4936392" cy="418877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Before you arrive, take the time to think about what else you would like to experience or become involved with while at Daniels.</a:t>
            </a:r>
            <a:endParaRPr sz="16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>
              <a:spcBef>
                <a:spcPts val="55"/>
              </a:spcBef>
            </a:pPr>
            <a:endParaRPr lang="en-US" sz="12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Daniels Orientation 2022:  Registration will begin soon! </a:t>
            </a: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Mentorship Program: Registration Opens (late-summer) 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Architecture and Visual Studies Student Union (AVSSU)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Café 059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University of Toronto Student Union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Over 300+ student clubs and organizations!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Involved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32" y="2095247"/>
            <a:ext cx="2274938" cy="15168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53" y="4000500"/>
            <a:ext cx="2277717" cy="151847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93F90F-2E94-72EC-6F8F-C6A2C656E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6754" y="59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23"/>
    </mc:Choice>
    <mc:Fallback>
      <p:transition spd="slow" advTm="8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/>
          <p:cNvSpPr txBox="1"/>
          <p:nvPr/>
        </p:nvSpPr>
        <p:spPr>
          <a:xfrm>
            <a:off x="2207034" y="2100440"/>
            <a:ext cx="556553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5400" b="1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Questions?!</a:t>
            </a:r>
            <a:endParaRPr lang="en-CA" sz="4000" b="1" dirty="0">
              <a:solidFill>
                <a:srgbClr val="C0000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C046E-75B6-9E43-9242-E2DBE38776C2}"/>
              </a:ext>
            </a:extLst>
          </p:cNvPr>
          <p:cNvSpPr txBox="1"/>
          <p:nvPr/>
        </p:nvSpPr>
        <p:spPr>
          <a:xfrm>
            <a:off x="1245140" y="3439811"/>
            <a:ext cx="7059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reviewing the New Student Handbook and presentations, you can join our Zoom Events and meet the Program Directors, Staff and Students for a Welcome Q&amp;A sessions. </a:t>
            </a:r>
          </a:p>
          <a:p>
            <a:endParaRPr lang="en-US" dirty="0"/>
          </a:p>
          <a:p>
            <a:r>
              <a:rPr lang="en-US" dirty="0"/>
              <a:t>You are also welcome to email us at the Office of the Registrar and Student Services at </a:t>
            </a:r>
            <a:r>
              <a:rPr lang="en-US" dirty="0">
                <a:hlinkClick r:id="rId6"/>
              </a:rPr>
              <a:t>registrar@daniels.utoronto.ca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Questions">
            <a:hlinkClick r:id="" action="ppaction://media"/>
            <a:extLst>
              <a:ext uri="{FF2B5EF4-FFF2-40B4-BE49-F238E27FC236}">
                <a16:creationId xmlns:a16="http://schemas.microsoft.com/office/drawing/2014/main" id="{73C91F0C-852F-444C-A8B6-ABED472E9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4459" y="6092379"/>
            <a:ext cx="588119" cy="5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5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8"/>
    </mc:Choice>
    <mc:Fallback>
      <p:transition spd="slow" advTm="2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Basics.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3" y="1709891"/>
            <a:ext cx="7345485" cy="3875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 are a now a Daniels student pursuing an Honours Bachelor of Arts.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As a Daniels student you will: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Have an amazing team of faculty, staff, and peers ready to support, help, and guide you as you navigate your transition to university.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Enjoy a partnership with the Faculty of Arts &amp; Science and access to over 300+ programs of study!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Occupy three Daniels buildings on campus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Faculty at 1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North and South Borden Buildings at 563 and 487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EA47A4BF-C087-7048-82E2-CE774780A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865" y="5952725"/>
            <a:ext cx="713063" cy="7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54"/>
    </mc:Choice>
    <mc:Fallback>
      <p:transition spd="slow" advTm="3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17D836C-078D-CE40-8AD5-96606580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87" y="1667435"/>
            <a:ext cx="8626818" cy="4305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415721-0BDE-4942-A179-090277275D9D}"/>
              </a:ext>
            </a:extLst>
          </p:cNvPr>
          <p:cNvSpPr/>
          <p:nvPr/>
        </p:nvSpPr>
        <p:spPr>
          <a:xfrm>
            <a:off x="389893" y="684014"/>
            <a:ext cx="5688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Crescent.   </a:t>
            </a:r>
            <a:endParaRPr lang="en-US"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806606"/>
            <a:ext cx="7001119" cy="22159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/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Lettera Text Std"/>
                <a:cs typeface="Arial"/>
              </a:rPr>
              <a:t>New Undergraduate Student Handbook 2022-23 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is your guide to getting ready for your first-year at Daniels. To begin you should read the handbook (cover to cover) and consider doing the following:</a:t>
            </a:r>
          </a:p>
          <a:p>
            <a:pPr marL="12700" marR="5080"/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Get your student ID (</a:t>
            </a:r>
            <a:r>
              <a:rPr lang="en-US" sz="1600" dirty="0" err="1">
                <a:solidFill>
                  <a:srgbClr val="231F20"/>
                </a:solidFill>
                <a:latin typeface="Lettera Text Std"/>
                <a:cs typeface="Arial"/>
              </a:rPr>
              <a:t>TCard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, </a:t>
            </a:r>
            <a:r>
              <a:rPr lang="en-US" sz="1600" dirty="0" err="1">
                <a:solidFill>
                  <a:srgbClr val="231F20"/>
                </a:solidFill>
                <a:latin typeface="Lettera Text Std"/>
                <a:cs typeface="Arial"/>
              </a:rPr>
              <a:t>UTORid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 and </a:t>
            </a:r>
            <a:r>
              <a:rPr lang="en-US" sz="1600" dirty="0" err="1">
                <a:solidFill>
                  <a:srgbClr val="231F20"/>
                </a:solidFill>
                <a:latin typeface="Lettera Text Std"/>
                <a:cs typeface="Arial"/>
              </a:rPr>
              <a:t>UTmail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+ account)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Review the Academic Calendar 2022-23 and Timetable on the Daniels website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Familiarize yourself with all the services and resources available to you. </a:t>
            </a: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Follow us on social media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Started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466" y="4831613"/>
            <a:ext cx="64673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 descr="cid:6E78FD00-EBD1-4979-8250-466BC4E21980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3" y="5200662"/>
            <a:ext cx="13200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id:C7801399-D9C4-48E1-B85D-5A23C184888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6" y="5200662"/>
            <a:ext cx="29701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id:6D0F626E-E1D7-46D4-AFAE-CFE7AE5859F5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83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id:F3815696-B0EE-44A3-AE38-71652AE4B505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66" y="5200662"/>
            <a:ext cx="242015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cid:21BBC879-5CF5-4926-8246-A6A3302B8C8D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79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id:B336C132-DB78-4BD0-BA20-CA12CE01D9F8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75" y="5200662"/>
            <a:ext cx="198012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32423" y="4671082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@</a:t>
            </a:r>
            <a:r>
              <a:rPr lang="en-CA" b="1" dirty="0" err="1">
                <a:latin typeface="Lettera Text Std" panose="020B0504020101020102" pitchFamily="34" charset="0"/>
                <a:cs typeface="Arial" panose="020B0604020202020204" pitchFamily="34" charset="0"/>
              </a:rPr>
              <a:t>uoftdaniels</a:t>
            </a:r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7A44C3-2376-7EDE-C9E3-ADCE0AFCA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38653" y="5766456"/>
            <a:ext cx="704589" cy="70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7"/>
    </mc:Choice>
    <mc:Fallback>
      <p:transition spd="slow" advTm="3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93645"/>
            <a:ext cx="7811477" cy="1185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 begins with an introduction to the fundamentals of the field through design, history, and technology/computation. This program initiates students into the discipline of architecture, using it as a unique lens through which to pursue a liberal arts education. </a:t>
            </a:r>
            <a:endParaRPr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302629"/>
            <a:ext cx="1826759" cy="1217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3302629"/>
            <a:ext cx="1831044" cy="12206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3302629"/>
            <a:ext cx="1877850" cy="1251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4756507"/>
            <a:ext cx="1831044" cy="124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756507"/>
            <a:ext cx="1826759" cy="12178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4756508"/>
            <a:ext cx="1877850" cy="1251900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26A51F9D-2D47-314D-B5C4-8F3E1A1BC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38191" y="5974346"/>
            <a:ext cx="746772" cy="74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98"/>
    </mc:Choice>
    <mc:Fallback>
      <p:transition spd="slow" advTm="2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63662"/>
            <a:ext cx="7538915" cy="1481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 is set within a unique environment focusing on the interdisciplinary and conceptual components inherent to contemporary art and curatorial practice, as well as on critical writing, theory, art history, design, and related areas requiring a high degree of visual literacy.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187820"/>
            <a:ext cx="1822885" cy="1216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3187820"/>
            <a:ext cx="1890349" cy="1216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6" y="4586775"/>
            <a:ext cx="1914641" cy="1276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7" y="3187820"/>
            <a:ext cx="1914641" cy="1214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4586776"/>
            <a:ext cx="1890349" cy="1260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588960"/>
            <a:ext cx="1820946" cy="1213964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FF21706F-8556-C34C-BB14-0F56F3C78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7121" y="5946889"/>
            <a:ext cx="786121" cy="7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90"/>
    </mc:Choice>
    <mc:Fallback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53853"/>
            <a:ext cx="7178431" cy="3635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Honours Bachelor of Arts degree requirements are found in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Academic Calendar </a:t>
            </a: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and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New Undergraduate Student Handbook</a:t>
            </a:r>
            <a:r>
              <a:rPr lang="en-US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To graduate a student must complete: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20.0 Credits 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Minimum of 13.0 Credits at the 200 level, including 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Minimum of 6.0 Credits at the 300+ level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1.85 Cumulative Grade Point Average (CGPA) for Graduation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4.0 Credits satisfying Breadth Requirements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 appropriate combination of programs of study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Degree Requirements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B6A8A382-6E80-1F4C-92BE-233AE2BCA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3549" y="5986360"/>
            <a:ext cx="738634" cy="7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39"/>
    </mc:Choice>
    <mc:Fallback>
      <p:transition spd="slow" advTm="4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7165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4925" y="2033321"/>
            <a:ext cx="6747609" cy="3283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Architectural Studies </a:t>
            </a:r>
          </a:p>
          <a:p>
            <a:pPr marL="12700" marR="5080">
              <a:lnSpc>
                <a:spcPct val="107200"/>
              </a:lnSpc>
            </a:pPr>
            <a:endParaRPr lang="en-US" sz="1600" b="1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students are automatically enrolled in the Comprehensive Specialist stream for their first year of study in the Daniels Faculty.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Students in the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program must pursue one of the four Specialist streams offered: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Comprehensive;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Design of Architecture, Landscape, and Urbanism;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History and Theory of Architecture, Landscape, and Urbanism; or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Technology of Architecture, Landscape, and Urbanism.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8" name="9">
            <a:hlinkClick r:id="" action="ppaction://media"/>
            <a:extLst>
              <a:ext uri="{FF2B5EF4-FFF2-40B4-BE49-F238E27FC236}">
                <a16:creationId xmlns:a16="http://schemas.microsoft.com/office/drawing/2014/main" id="{F0F76B46-326B-5849-8931-DBC893091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2975" y="5907420"/>
            <a:ext cx="824891" cy="7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1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85"/>
    </mc:Choice>
    <mc:Fallback>
      <p:transition spd="slow" advTm="3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7346</TotalTime>
  <Words>1384</Words>
  <Application>Microsoft Office PowerPoint</Application>
  <PresentationFormat>On-screen Show (4:3)</PresentationFormat>
  <Paragraphs>179</Paragraphs>
  <Slides>24</Slides>
  <Notes>21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Lettera Text Std</vt:lpstr>
      <vt:lpstr>Office Theme</vt:lpstr>
      <vt:lpstr>PowerPoint Presentation</vt:lpstr>
      <vt:lpstr>Welcome to Daniels!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Supports</vt:lpstr>
      <vt:lpstr>PowerPoint Presentation</vt:lpstr>
      <vt:lpstr>International Student Support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Peters</dc:creator>
  <cp:lastModifiedBy>Carla  Baptista</cp:lastModifiedBy>
  <cp:revision>142</cp:revision>
  <cp:lastPrinted>2019-06-25T20:31:59Z</cp:lastPrinted>
  <dcterms:created xsi:type="dcterms:W3CDTF">2018-05-14T18:37:05Z</dcterms:created>
  <dcterms:modified xsi:type="dcterms:W3CDTF">2023-06-27T19:42:03Z</dcterms:modified>
</cp:coreProperties>
</file>