
<file path=[Content_Types].xml><?xml version="1.0" encoding="utf-8"?>
<Types xmlns="http://schemas.openxmlformats.org/package/2006/content-types">
  <Default Extension="png" ContentType="image/png"/>
  <Default Extension="m4a" ContentType="audio/mp4"/>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7" r:id="rId2"/>
    <p:sldId id="259" r:id="rId3"/>
    <p:sldId id="267" r:id="rId4"/>
    <p:sldId id="290" r:id="rId5"/>
    <p:sldId id="260" r:id="rId6"/>
    <p:sldId id="292" r:id="rId7"/>
    <p:sldId id="266" r:id="rId8"/>
    <p:sldId id="287" r:id="rId9"/>
    <p:sldId id="285" r:id="rId10"/>
    <p:sldId id="293" r:id="rId11"/>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737"/>
    <a:srgbClr val="FE0000"/>
    <a:srgbClr val="FFC9C9"/>
    <a:srgbClr val="D7C0E2"/>
    <a:srgbClr val="AC7CC2"/>
    <a:srgbClr val="975A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B2F789-39BA-4B05-8506-1369403F45B6}" v="13" dt="2020-07-16T16:40:43.4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p:cViewPr varScale="1">
        <p:scale>
          <a:sx n="107" d="100"/>
          <a:sy n="107" d="100"/>
        </p:scale>
        <p:origin x="17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fld id="{FBD19E6C-8D45-4EF5-B4BA-EBAA0EE5AD84}" type="datetimeFigureOut">
              <a:rPr lang="en-US" smtClean="0"/>
              <a:t>7/19/20</a:t>
            </a:fld>
            <a:endParaRPr lang="en-US"/>
          </a:p>
        </p:txBody>
      </p:sp>
      <p:sp>
        <p:nvSpPr>
          <p:cNvPr id="4" name="Footer Placeholder 3"/>
          <p:cNvSpPr>
            <a:spLocks noGrp="1"/>
          </p:cNvSpPr>
          <p:nvPr>
            <p:ph type="ftr" sz="quarter" idx="2"/>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6"/>
            <a:ext cx="3044719" cy="467230"/>
          </a:xfrm>
          <a:prstGeom prst="rect">
            <a:avLst/>
          </a:prstGeom>
        </p:spPr>
        <p:txBody>
          <a:bodyPr vert="horz" lIns="93360" tIns="46680" rIns="93360" bIns="46680" rtlCol="0" anchor="b"/>
          <a:lstStyle>
            <a:lvl1pPr algn="r">
              <a:defRPr sz="1200"/>
            </a:lvl1pPr>
          </a:lstStyle>
          <a:p>
            <a:fld id="{53238801-8240-4363-A7AA-0C138921ED89}" type="slidenum">
              <a:rPr lang="en-US" smtClean="0"/>
              <a:t>‹#›</a:t>
            </a:fld>
            <a:endParaRPr lang="en-US"/>
          </a:p>
        </p:txBody>
      </p:sp>
    </p:spTree>
    <p:extLst>
      <p:ext uri="{BB962C8B-B14F-4D97-AF65-F5344CB8AC3E}">
        <p14:creationId xmlns:p14="http://schemas.microsoft.com/office/powerpoint/2010/main" val="1459125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CA"/>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8E1A7563-4E53-47F4-83DD-AC0B192F881C}" type="datetimeFigureOut">
              <a:rPr lang="en-CA" smtClean="0"/>
              <a:t>2020-07-19</a:t>
            </a:fld>
            <a:endParaRPr lang="en-CA"/>
          </a:p>
        </p:txBody>
      </p:sp>
      <p:sp>
        <p:nvSpPr>
          <p:cNvPr id="4" name="Slide Image Placeholder 3"/>
          <p:cNvSpPr>
            <a:spLocks noGrp="1" noRot="1" noChangeAspect="1"/>
          </p:cNvSpPr>
          <p:nvPr>
            <p:ph type="sldImg" idx="2"/>
          </p:nvPr>
        </p:nvSpPr>
        <p:spPr>
          <a:xfrm>
            <a:off x="1417638" y="1163638"/>
            <a:ext cx="4191000" cy="3143250"/>
          </a:xfrm>
          <a:prstGeom prst="rect">
            <a:avLst/>
          </a:prstGeom>
          <a:noFill/>
          <a:ln w="12700">
            <a:solidFill>
              <a:prstClr val="black"/>
            </a:solidFill>
          </a:ln>
        </p:spPr>
        <p:txBody>
          <a:bodyPr vert="horz" lIns="93360" tIns="46680" rIns="93360" bIns="46680" rtlCol="0" anchor="ctr"/>
          <a:lstStyle/>
          <a:p>
            <a:endParaRPr lang="en-CA"/>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CA"/>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291AD54C-7813-4DCC-8EDA-C4470868D757}" type="slidenum">
              <a:rPr lang="en-CA" smtClean="0"/>
              <a:t>‹#›</a:t>
            </a:fld>
            <a:endParaRPr lang="en-CA"/>
          </a:p>
        </p:txBody>
      </p:sp>
    </p:spTree>
    <p:extLst>
      <p:ext uri="{BB962C8B-B14F-4D97-AF65-F5344CB8AC3E}">
        <p14:creationId xmlns:p14="http://schemas.microsoft.com/office/powerpoint/2010/main" val="151967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tudentlife.utoronto.ca/department/centre-for-international-experienc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5321" tIns="47660" rIns="95321" bIns="47660">
            <a:normAutofit/>
          </a:bodyPr>
          <a:lstStyle/>
          <a:p>
            <a:r>
              <a:rPr lang="en-US" dirty="0"/>
              <a:t>Learn about services and resources available to help you succeed during your time     here, including Accessibility Services. </a:t>
            </a:r>
            <a:endParaRPr dirty="0"/>
          </a:p>
        </p:txBody>
      </p:sp>
    </p:spTree>
    <p:extLst>
      <p:ext uri="{BB962C8B-B14F-4D97-AF65-F5344CB8AC3E}">
        <p14:creationId xmlns:p14="http://schemas.microsoft.com/office/powerpoint/2010/main" val="379602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5321" tIns="47660" rIns="95321" bIns="47660">
            <a:normAutofit/>
          </a:bodyPr>
          <a:lstStyle/>
          <a:p>
            <a:endParaRPr/>
          </a:p>
        </p:txBody>
      </p:sp>
    </p:spTree>
    <p:extLst>
      <p:ext uri="{BB962C8B-B14F-4D97-AF65-F5344CB8AC3E}">
        <p14:creationId xmlns:p14="http://schemas.microsoft.com/office/powerpoint/2010/main" val="73499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5321" tIns="47660" rIns="95321" bIns="47660">
            <a:normAutofit/>
          </a:bodyPr>
          <a:lstStyle/>
          <a:p>
            <a:endParaRPr/>
          </a:p>
        </p:txBody>
      </p:sp>
    </p:spTree>
    <p:extLst>
      <p:ext uri="{BB962C8B-B14F-4D97-AF65-F5344CB8AC3E}">
        <p14:creationId xmlns:p14="http://schemas.microsoft.com/office/powerpoint/2010/main" val="2947946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5321" tIns="47660" rIns="95321" bIns="47660">
            <a:normAutofit/>
          </a:bodyPr>
          <a:lstStyle/>
          <a:p>
            <a:endParaRPr/>
          </a:p>
        </p:txBody>
      </p:sp>
    </p:spTree>
    <p:extLst>
      <p:ext uri="{BB962C8B-B14F-4D97-AF65-F5344CB8AC3E}">
        <p14:creationId xmlns:p14="http://schemas.microsoft.com/office/powerpoint/2010/main" val="1800579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5321" tIns="47660" rIns="95321" bIns="47660">
            <a:normAutofit/>
          </a:bodyPr>
          <a:lstStyle/>
          <a:p>
            <a:endParaRPr/>
          </a:p>
        </p:txBody>
      </p:sp>
    </p:spTree>
    <p:extLst>
      <p:ext uri="{BB962C8B-B14F-4D97-AF65-F5344CB8AC3E}">
        <p14:creationId xmlns:p14="http://schemas.microsoft.com/office/powerpoint/2010/main" val="2939126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5321" tIns="47660" rIns="95321" bIns="47660">
            <a:normAutofit/>
          </a:bodyPr>
          <a:lstStyle/>
          <a:p>
            <a:endParaRPr/>
          </a:p>
        </p:txBody>
      </p:sp>
    </p:spTree>
    <p:extLst>
      <p:ext uri="{BB962C8B-B14F-4D97-AF65-F5344CB8AC3E}">
        <p14:creationId xmlns:p14="http://schemas.microsoft.com/office/powerpoint/2010/main" val="317234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5321" tIns="47660" rIns="95321" bIns="47660">
            <a:normAutofit/>
          </a:bodyPr>
          <a:lstStyle/>
          <a:p>
            <a:endParaRPr/>
          </a:p>
        </p:txBody>
      </p:sp>
    </p:spTree>
    <p:extLst>
      <p:ext uri="{BB962C8B-B14F-4D97-AF65-F5344CB8AC3E}">
        <p14:creationId xmlns:p14="http://schemas.microsoft.com/office/powerpoint/2010/main" val="2907396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hlinkClick r:id="rId3"/>
              </a:rPr>
              <a:t>https://studentlife.utoronto.ca/department/centre-for-international-experience/</a:t>
            </a:r>
            <a:endParaRPr lang="en-US" sz="1200" dirty="0"/>
          </a:p>
          <a:p>
            <a:endParaRPr lang="en-US" dirty="0"/>
          </a:p>
        </p:txBody>
      </p:sp>
      <p:sp>
        <p:nvSpPr>
          <p:cNvPr id="4" name="Slide Number Placeholder 3"/>
          <p:cNvSpPr>
            <a:spLocks noGrp="1"/>
          </p:cNvSpPr>
          <p:nvPr>
            <p:ph type="sldNum" sz="quarter" idx="5"/>
          </p:nvPr>
        </p:nvSpPr>
        <p:spPr/>
        <p:txBody>
          <a:bodyPr/>
          <a:lstStyle/>
          <a:p>
            <a:fld id="{291AD54C-7813-4DCC-8EDA-C4470868D757}" type="slidenum">
              <a:rPr lang="en-CA" smtClean="0"/>
              <a:t>8</a:t>
            </a:fld>
            <a:endParaRPr lang="en-CA"/>
          </a:p>
        </p:txBody>
      </p:sp>
    </p:spTree>
    <p:extLst>
      <p:ext uri="{BB962C8B-B14F-4D97-AF65-F5344CB8AC3E}">
        <p14:creationId xmlns:p14="http://schemas.microsoft.com/office/powerpoint/2010/main" val="3026668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5321" tIns="47660" rIns="95321" bIns="47660">
            <a:normAutofit/>
          </a:bodyPr>
          <a:lstStyle/>
          <a:p>
            <a:endParaRPr/>
          </a:p>
        </p:txBody>
      </p:sp>
    </p:spTree>
    <p:extLst>
      <p:ext uri="{BB962C8B-B14F-4D97-AF65-F5344CB8AC3E}">
        <p14:creationId xmlns:p14="http://schemas.microsoft.com/office/powerpoint/2010/main" val="82018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3A9625-3223-478A-B6F9-9B0D3C8BC014}" type="datetimeFigureOut">
              <a:rPr lang="en-CA" smtClean="0"/>
              <a:t>2020-07-19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FD431BF-1A65-4DAB-A88B-A24BB7DBBB86}" type="slidenum">
              <a:rPr lang="en-CA" smtClean="0"/>
              <a:t>‹#›</a:t>
            </a:fld>
            <a:endParaRPr lang="en-CA"/>
          </a:p>
        </p:txBody>
      </p:sp>
    </p:spTree>
    <p:extLst>
      <p:ext uri="{BB962C8B-B14F-4D97-AF65-F5344CB8AC3E}">
        <p14:creationId xmlns:p14="http://schemas.microsoft.com/office/powerpoint/2010/main" val="83941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3A9625-3223-478A-B6F9-9B0D3C8BC014}" type="datetimeFigureOut">
              <a:rPr lang="en-CA" smtClean="0"/>
              <a:t>2020-07-19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FD431BF-1A65-4DAB-A88B-A24BB7DBBB86}" type="slidenum">
              <a:rPr lang="en-CA" smtClean="0"/>
              <a:t>‹#›</a:t>
            </a:fld>
            <a:endParaRPr lang="en-CA"/>
          </a:p>
        </p:txBody>
      </p:sp>
    </p:spTree>
    <p:extLst>
      <p:ext uri="{BB962C8B-B14F-4D97-AF65-F5344CB8AC3E}">
        <p14:creationId xmlns:p14="http://schemas.microsoft.com/office/powerpoint/2010/main" val="3260781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3A9625-3223-478A-B6F9-9B0D3C8BC014}" type="datetimeFigureOut">
              <a:rPr lang="en-CA" smtClean="0"/>
              <a:t>2020-07-19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FD431BF-1A65-4DAB-A88B-A24BB7DBBB86}" type="slidenum">
              <a:rPr lang="en-CA" smtClean="0"/>
              <a:t>‹#›</a:t>
            </a:fld>
            <a:endParaRPr lang="en-CA"/>
          </a:p>
        </p:txBody>
      </p:sp>
    </p:spTree>
    <p:extLst>
      <p:ext uri="{BB962C8B-B14F-4D97-AF65-F5344CB8AC3E}">
        <p14:creationId xmlns:p14="http://schemas.microsoft.com/office/powerpoint/2010/main" val="20650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3A9625-3223-478A-B6F9-9B0D3C8BC014}" type="datetimeFigureOut">
              <a:rPr lang="en-CA" smtClean="0"/>
              <a:t>2020-07-19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FD431BF-1A65-4DAB-A88B-A24BB7DBBB86}" type="slidenum">
              <a:rPr lang="en-CA" smtClean="0"/>
              <a:t>‹#›</a:t>
            </a:fld>
            <a:endParaRPr lang="en-CA"/>
          </a:p>
        </p:txBody>
      </p:sp>
    </p:spTree>
    <p:extLst>
      <p:ext uri="{BB962C8B-B14F-4D97-AF65-F5344CB8AC3E}">
        <p14:creationId xmlns:p14="http://schemas.microsoft.com/office/powerpoint/2010/main" val="435508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3A9625-3223-478A-B6F9-9B0D3C8BC014}" type="datetimeFigureOut">
              <a:rPr lang="en-CA" smtClean="0"/>
              <a:t>2020-07-19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FD431BF-1A65-4DAB-A88B-A24BB7DBBB86}" type="slidenum">
              <a:rPr lang="en-CA" smtClean="0"/>
              <a:t>‹#›</a:t>
            </a:fld>
            <a:endParaRPr lang="en-CA"/>
          </a:p>
        </p:txBody>
      </p:sp>
    </p:spTree>
    <p:extLst>
      <p:ext uri="{BB962C8B-B14F-4D97-AF65-F5344CB8AC3E}">
        <p14:creationId xmlns:p14="http://schemas.microsoft.com/office/powerpoint/2010/main" val="409086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3A9625-3223-478A-B6F9-9B0D3C8BC014}" type="datetimeFigureOut">
              <a:rPr lang="en-CA" smtClean="0"/>
              <a:t>2020-07-19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FD431BF-1A65-4DAB-A88B-A24BB7DBBB86}" type="slidenum">
              <a:rPr lang="en-CA" smtClean="0"/>
              <a:t>‹#›</a:t>
            </a:fld>
            <a:endParaRPr lang="en-CA"/>
          </a:p>
        </p:txBody>
      </p:sp>
    </p:spTree>
    <p:extLst>
      <p:ext uri="{BB962C8B-B14F-4D97-AF65-F5344CB8AC3E}">
        <p14:creationId xmlns:p14="http://schemas.microsoft.com/office/powerpoint/2010/main" val="1434259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3A9625-3223-478A-B6F9-9B0D3C8BC014}" type="datetimeFigureOut">
              <a:rPr lang="en-CA" smtClean="0"/>
              <a:t>2020-07-19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FD431BF-1A65-4DAB-A88B-A24BB7DBBB86}" type="slidenum">
              <a:rPr lang="en-CA" smtClean="0"/>
              <a:t>‹#›</a:t>
            </a:fld>
            <a:endParaRPr lang="en-CA"/>
          </a:p>
        </p:txBody>
      </p:sp>
    </p:spTree>
    <p:extLst>
      <p:ext uri="{BB962C8B-B14F-4D97-AF65-F5344CB8AC3E}">
        <p14:creationId xmlns:p14="http://schemas.microsoft.com/office/powerpoint/2010/main" val="416382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3A9625-3223-478A-B6F9-9B0D3C8BC014}" type="datetimeFigureOut">
              <a:rPr lang="en-CA" smtClean="0"/>
              <a:t>2020-07-19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FD431BF-1A65-4DAB-A88B-A24BB7DBBB86}" type="slidenum">
              <a:rPr lang="en-CA" smtClean="0"/>
              <a:t>‹#›</a:t>
            </a:fld>
            <a:endParaRPr lang="en-CA"/>
          </a:p>
        </p:txBody>
      </p:sp>
    </p:spTree>
    <p:extLst>
      <p:ext uri="{BB962C8B-B14F-4D97-AF65-F5344CB8AC3E}">
        <p14:creationId xmlns:p14="http://schemas.microsoft.com/office/powerpoint/2010/main" val="160798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3A9625-3223-478A-B6F9-9B0D3C8BC014}" type="datetimeFigureOut">
              <a:rPr lang="en-CA" smtClean="0"/>
              <a:t>2020-07-19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FD431BF-1A65-4DAB-A88B-A24BB7DBBB86}" type="slidenum">
              <a:rPr lang="en-CA" smtClean="0"/>
              <a:t>‹#›</a:t>
            </a:fld>
            <a:endParaRPr lang="en-CA"/>
          </a:p>
        </p:txBody>
      </p:sp>
    </p:spTree>
    <p:extLst>
      <p:ext uri="{BB962C8B-B14F-4D97-AF65-F5344CB8AC3E}">
        <p14:creationId xmlns:p14="http://schemas.microsoft.com/office/powerpoint/2010/main" val="1667781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3A9625-3223-478A-B6F9-9B0D3C8BC014}" type="datetimeFigureOut">
              <a:rPr lang="en-CA" smtClean="0"/>
              <a:t>2020-07-19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FD431BF-1A65-4DAB-A88B-A24BB7DBBB86}" type="slidenum">
              <a:rPr lang="en-CA" smtClean="0"/>
              <a:t>‹#›</a:t>
            </a:fld>
            <a:endParaRPr lang="en-CA"/>
          </a:p>
        </p:txBody>
      </p:sp>
    </p:spTree>
    <p:extLst>
      <p:ext uri="{BB962C8B-B14F-4D97-AF65-F5344CB8AC3E}">
        <p14:creationId xmlns:p14="http://schemas.microsoft.com/office/powerpoint/2010/main" val="235310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3A9625-3223-478A-B6F9-9B0D3C8BC014}" type="datetimeFigureOut">
              <a:rPr lang="en-CA" smtClean="0"/>
              <a:t>2020-07-19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FD431BF-1A65-4DAB-A88B-A24BB7DBBB86}" type="slidenum">
              <a:rPr lang="en-CA" smtClean="0"/>
              <a:t>‹#›</a:t>
            </a:fld>
            <a:endParaRPr lang="en-CA"/>
          </a:p>
        </p:txBody>
      </p:sp>
    </p:spTree>
    <p:extLst>
      <p:ext uri="{BB962C8B-B14F-4D97-AF65-F5344CB8AC3E}">
        <p14:creationId xmlns:p14="http://schemas.microsoft.com/office/powerpoint/2010/main" val="3314049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A9625-3223-478A-B6F9-9B0D3C8BC014}" type="datetimeFigureOut">
              <a:rPr lang="en-CA" smtClean="0"/>
              <a:t>2020-07-19</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431BF-1A65-4DAB-A88B-A24BB7DBBB86}" type="slidenum">
              <a:rPr lang="en-CA" smtClean="0"/>
              <a:t>‹#›</a:t>
            </a:fld>
            <a:endParaRPr lang="en-CA"/>
          </a:p>
        </p:txBody>
      </p:sp>
    </p:spTree>
    <p:extLst>
      <p:ext uri="{BB962C8B-B14F-4D97-AF65-F5344CB8AC3E}">
        <p14:creationId xmlns:p14="http://schemas.microsoft.com/office/powerpoint/2010/main" val="161408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wmf"/><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tiff"/><Relationship Id="rId5" Type="http://schemas.openxmlformats.org/officeDocument/2006/relationships/image" Target="../media/image3.wm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3.w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3.w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3.wm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3.wm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3.wmf"/><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1869084" y="2006386"/>
            <a:ext cx="5565531" cy="1231106"/>
          </a:xfrm>
          <a:prstGeom prst="rect">
            <a:avLst/>
          </a:prstGeom>
        </p:spPr>
        <p:txBody>
          <a:bodyPr vert="horz" wrap="square" lIns="0" tIns="0" rIns="0" bIns="0" rtlCol="0">
            <a:spAutoFit/>
          </a:bodyPr>
          <a:lstStyle/>
          <a:p>
            <a:pPr marL="31115" marR="5080" indent="-19050"/>
            <a:r>
              <a:rPr lang="en-CA" sz="4000" b="1" dirty="0">
                <a:latin typeface="Lettera Text Std" panose="020B0504020101020102" pitchFamily="34" charset="0"/>
                <a:cs typeface="Arial" panose="020B0604020202020204" pitchFamily="34" charset="0"/>
              </a:rPr>
              <a:t>Academic Orientation </a:t>
            </a:r>
            <a:r>
              <a:rPr lang="en-CA" sz="4000" b="1" dirty="0">
                <a:solidFill>
                  <a:srgbClr val="231F20"/>
                </a:solidFill>
                <a:latin typeface="Lettera Text Std" panose="020B0504020101020102" pitchFamily="34" charset="0"/>
                <a:cs typeface="Arial" panose="020B0604020202020204" pitchFamily="34" charset="0"/>
              </a:rPr>
              <a:t>2020</a:t>
            </a:r>
            <a:endParaRPr sz="4000" dirty="0">
              <a:latin typeface="Lettera Text Std" panose="020B0504020101020102" pitchFamily="34" charset="0"/>
              <a:cs typeface="Arial" panose="020B060402020202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4615" y="369277"/>
            <a:ext cx="1277963" cy="1637109"/>
          </a:xfrm>
          <a:prstGeom prst="rect">
            <a:avLst/>
          </a:prstGeom>
        </p:spPr>
      </p:pic>
      <p:sp>
        <p:nvSpPr>
          <p:cNvPr id="16" name="object 14"/>
          <p:cNvSpPr txBox="1"/>
          <p:nvPr/>
        </p:nvSpPr>
        <p:spPr>
          <a:xfrm>
            <a:off x="1869084" y="3451133"/>
            <a:ext cx="6099260" cy="738664"/>
          </a:xfrm>
          <a:prstGeom prst="rect">
            <a:avLst/>
          </a:prstGeom>
        </p:spPr>
        <p:txBody>
          <a:bodyPr vert="horz" wrap="square" lIns="0" tIns="0" rIns="0" bIns="0" rtlCol="0">
            <a:spAutoFit/>
          </a:bodyPr>
          <a:lstStyle/>
          <a:p>
            <a:pPr marL="31115" marR="5080" indent="-19050"/>
            <a:r>
              <a:rPr lang="en-CA" sz="4800" b="1" dirty="0">
                <a:solidFill>
                  <a:srgbClr val="C00000"/>
                </a:solidFill>
                <a:latin typeface="Lettera Text Std" panose="020B0504020101020102" pitchFamily="34" charset="0"/>
                <a:cs typeface="Arial" panose="020B0604020202020204" pitchFamily="34" charset="0"/>
              </a:rPr>
              <a:t>Services and Resources</a:t>
            </a:r>
            <a:endParaRPr sz="4700" b="1" dirty="0">
              <a:latin typeface="Lettera Text Std" panose="020B0504020101020102" pitchFamily="34" charset="0"/>
              <a:cs typeface="Arial" panose="020B0604020202020204" pitchFamily="34" charset="0"/>
            </a:endParaRPr>
          </a:p>
        </p:txBody>
      </p:sp>
      <p:pic>
        <p:nvPicPr>
          <p:cNvPr id="2" name="Audio 1">
            <a:hlinkClick r:id="" action="ppaction://media"/>
            <a:extLst>
              <a:ext uri="{FF2B5EF4-FFF2-40B4-BE49-F238E27FC236}">
                <a16:creationId xmlns:a16="http://schemas.microsoft.com/office/drawing/2014/main" id="{B42B1525-5E0F-4630-8269-B0A1DBA168A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444751875"/>
      </p:ext>
    </p:extLst>
  </p:cSld>
  <p:clrMapOvr>
    <a:masterClrMapping/>
  </p:clrMapOvr>
  <mc:AlternateContent xmlns:mc="http://schemas.openxmlformats.org/markup-compatibility/2006" xmlns:p14="http://schemas.microsoft.com/office/powerpoint/2010/main">
    <mc:Choice Requires="p14">
      <p:transition spd="slow" p14:dur="2000" advTm="7878"/>
    </mc:Choice>
    <mc:Fallback xmlns="">
      <p:transition spd="slow" advTm="78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D73E72-10AE-6049-9C73-EBB20BBDB8DA}"/>
              </a:ext>
            </a:extLst>
          </p:cNvPr>
          <p:cNvSpPr>
            <a:spLocks noGrp="1"/>
          </p:cNvSpPr>
          <p:nvPr>
            <p:ph idx="1"/>
          </p:nvPr>
        </p:nvSpPr>
        <p:spPr>
          <a:xfrm>
            <a:off x="628650" y="4950372"/>
            <a:ext cx="4904642" cy="1473874"/>
          </a:xfrm>
        </p:spPr>
        <p:txBody>
          <a:bodyPr>
            <a:normAutofit/>
          </a:bodyPr>
          <a:lstStyle/>
          <a:p>
            <a:pPr>
              <a:lnSpc>
                <a:spcPct val="100000"/>
              </a:lnSpc>
              <a:spcBef>
                <a:spcPts val="0"/>
              </a:spcBef>
            </a:pPr>
            <a:r>
              <a:rPr lang="en-CA" sz="1800" dirty="0">
                <a:latin typeface="Lettera Text Std" panose="020B0504020101020102" pitchFamily="34" charset="0"/>
                <a:cs typeface="Arial" panose="020B0604020202020204" pitchFamily="34" charset="0"/>
              </a:rPr>
              <a:t>Office of the Registrar &amp; Student Services </a:t>
            </a:r>
          </a:p>
          <a:p>
            <a:pPr>
              <a:lnSpc>
                <a:spcPct val="100000"/>
              </a:lnSpc>
              <a:spcBef>
                <a:spcPts val="0"/>
              </a:spcBef>
            </a:pPr>
            <a:r>
              <a:rPr lang="en-CA" sz="1800" dirty="0">
                <a:latin typeface="Lettera Text Std" panose="020B0504020101020102" pitchFamily="34" charset="0"/>
                <a:cs typeface="Arial" panose="020B0604020202020204" pitchFamily="34" charset="0"/>
              </a:rPr>
              <a:t>Room 100, 1 </a:t>
            </a:r>
            <a:r>
              <a:rPr lang="en-CA" sz="1800" dirty="0" err="1">
                <a:latin typeface="Lettera Text Std" panose="020B0504020101020102" pitchFamily="34" charset="0"/>
                <a:cs typeface="Arial" panose="020B0604020202020204" pitchFamily="34" charset="0"/>
              </a:rPr>
              <a:t>Spadina</a:t>
            </a:r>
            <a:r>
              <a:rPr lang="en-CA" sz="1800" dirty="0">
                <a:latin typeface="Lettera Text Std" panose="020B0504020101020102" pitchFamily="34" charset="0"/>
                <a:cs typeface="Arial" panose="020B0604020202020204" pitchFamily="34" charset="0"/>
              </a:rPr>
              <a:t> Crescent</a:t>
            </a:r>
          </a:p>
          <a:p>
            <a:pPr>
              <a:lnSpc>
                <a:spcPct val="100000"/>
              </a:lnSpc>
              <a:spcBef>
                <a:spcPts val="0"/>
              </a:spcBef>
            </a:pPr>
            <a:r>
              <a:rPr lang="en-CA" sz="1800" dirty="0">
                <a:latin typeface="Lettera Text Std" panose="020B0504020101020102" pitchFamily="34" charset="0"/>
                <a:cs typeface="Arial" panose="020B0604020202020204" pitchFamily="34" charset="0"/>
              </a:rPr>
              <a:t>Toronto, ON</a:t>
            </a:r>
          </a:p>
          <a:p>
            <a:pPr>
              <a:lnSpc>
                <a:spcPct val="100000"/>
              </a:lnSpc>
              <a:spcBef>
                <a:spcPts val="0"/>
              </a:spcBef>
            </a:pPr>
            <a:r>
              <a:rPr lang="en-CA" sz="1800" dirty="0" err="1">
                <a:solidFill>
                  <a:srgbClr val="C00000"/>
                </a:solidFill>
                <a:latin typeface="Lettera Text Std" panose="020B0504020101020102" pitchFamily="34" charset="0"/>
                <a:cs typeface="Arial" panose="020B0604020202020204" pitchFamily="34" charset="0"/>
              </a:rPr>
              <a:t>registrar@daniels.utoronto.ca</a:t>
            </a:r>
            <a:r>
              <a:rPr lang="en-CA" sz="1800" dirty="0">
                <a:latin typeface="Lettera Text Std" panose="020B0504020101020102" pitchFamily="34" charset="0"/>
                <a:cs typeface="Arial" panose="020B0604020202020204" pitchFamily="34" charset="0"/>
              </a:rPr>
              <a:t> </a:t>
            </a:r>
          </a:p>
          <a:p>
            <a:pPr>
              <a:lnSpc>
                <a:spcPct val="100000"/>
              </a:lnSpc>
              <a:spcBef>
                <a:spcPts val="0"/>
              </a:spcBef>
            </a:pPr>
            <a:r>
              <a:rPr lang="en-CA" sz="1800" dirty="0">
                <a:latin typeface="Lettera Text Std" panose="020B0504020101020102" pitchFamily="34" charset="0"/>
                <a:cs typeface="Arial" panose="020B0604020202020204" pitchFamily="34" charset="0"/>
              </a:rPr>
              <a:t>416-946-3897</a:t>
            </a:r>
          </a:p>
          <a:p>
            <a:endParaRPr lang="en-US" dirty="0"/>
          </a:p>
        </p:txBody>
      </p:sp>
      <p:sp>
        <p:nvSpPr>
          <p:cNvPr id="4" name="object 14">
            <a:extLst>
              <a:ext uri="{FF2B5EF4-FFF2-40B4-BE49-F238E27FC236}">
                <a16:creationId xmlns:a16="http://schemas.microsoft.com/office/drawing/2014/main" id="{EF7A5B9D-3C0D-2748-8DD7-60537C2FEAFD}"/>
              </a:ext>
            </a:extLst>
          </p:cNvPr>
          <p:cNvSpPr txBox="1"/>
          <p:nvPr/>
        </p:nvSpPr>
        <p:spPr>
          <a:xfrm>
            <a:off x="1869084" y="2721090"/>
            <a:ext cx="5565531" cy="830997"/>
          </a:xfrm>
          <a:prstGeom prst="rect">
            <a:avLst/>
          </a:prstGeom>
        </p:spPr>
        <p:txBody>
          <a:bodyPr vert="horz" wrap="square" lIns="0" tIns="0" rIns="0" bIns="0" rtlCol="0">
            <a:spAutoFit/>
          </a:bodyPr>
          <a:lstStyle/>
          <a:p>
            <a:pPr marL="31115" marR="5080" indent="-19050" algn="ctr"/>
            <a:r>
              <a:rPr lang="en-CA" sz="5400" b="1" dirty="0">
                <a:solidFill>
                  <a:srgbClr val="C00000"/>
                </a:solidFill>
                <a:latin typeface="Lettera Text Std" panose="020B0504020101020102" pitchFamily="34" charset="0"/>
                <a:cs typeface="Arial" panose="020B0604020202020204" pitchFamily="34" charset="0"/>
              </a:rPr>
              <a:t>Questions?!</a:t>
            </a:r>
            <a:endParaRPr lang="en-CA" sz="4000" b="1" dirty="0">
              <a:solidFill>
                <a:srgbClr val="C00000"/>
              </a:solidFill>
              <a:latin typeface="Lettera Text Std" panose="020B0504020101020102" pitchFamily="34" charset="0"/>
              <a:cs typeface="Arial" panose="020B0604020202020204" pitchFamily="34" charset="0"/>
            </a:endParaRPr>
          </a:p>
        </p:txBody>
      </p:sp>
      <p:pic>
        <p:nvPicPr>
          <p:cNvPr id="5" name="Picture 4">
            <a:extLst>
              <a:ext uri="{FF2B5EF4-FFF2-40B4-BE49-F238E27FC236}">
                <a16:creationId xmlns:a16="http://schemas.microsoft.com/office/drawing/2014/main" id="{BE04CBCF-F25E-7540-8498-3E6E70E991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4615" y="369277"/>
            <a:ext cx="1277963" cy="1637109"/>
          </a:xfrm>
          <a:prstGeom prst="rect">
            <a:avLst/>
          </a:prstGeom>
        </p:spPr>
      </p:pic>
      <p:pic>
        <p:nvPicPr>
          <p:cNvPr id="2" name="Audio 1">
            <a:hlinkClick r:id="" action="ppaction://media"/>
            <a:extLst>
              <a:ext uri="{FF2B5EF4-FFF2-40B4-BE49-F238E27FC236}">
                <a16:creationId xmlns:a16="http://schemas.microsoft.com/office/drawing/2014/main" id="{7078FD4A-D636-47C8-A421-F2ABDF0F13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039929681"/>
      </p:ext>
    </p:extLst>
  </p:cSld>
  <p:clrMapOvr>
    <a:masterClrMapping/>
  </p:clrMapOvr>
  <mc:AlternateContent xmlns:mc="http://schemas.openxmlformats.org/markup-compatibility/2006" xmlns:p14="http://schemas.microsoft.com/office/powerpoint/2010/main">
    <mc:Choice Requires="p14">
      <p:transition spd="slow" p14:dur="2000" advTm="12752"/>
    </mc:Choice>
    <mc:Fallback xmlns="">
      <p:transition spd="slow" advTm="127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2423" y="925325"/>
            <a:ext cx="7989277" cy="553998"/>
          </a:xfrm>
          <a:prstGeom prst="rect">
            <a:avLst/>
          </a:prstGeom>
        </p:spPr>
        <p:txBody>
          <a:bodyPr vert="horz" wrap="square" lIns="0" tIns="0" rIns="0" bIns="0" rtlCol="0">
            <a:spAutoFit/>
          </a:bodyPr>
          <a:lstStyle/>
          <a:p>
            <a:pPr marL="12700">
              <a:lnSpc>
                <a:spcPct val="100000"/>
              </a:lnSpc>
            </a:pPr>
            <a:r>
              <a:rPr lang="en-US" sz="3600" b="1" dirty="0">
                <a:solidFill>
                  <a:srgbClr val="231F20"/>
                </a:solidFill>
                <a:latin typeface="Lettera Text Std" panose="020B0504020101020102" pitchFamily="34" charset="0"/>
                <a:cs typeface="Arial" panose="020B0604020202020204" pitchFamily="34" charset="0"/>
              </a:rPr>
              <a:t>Daniels On-location Services</a:t>
            </a:r>
            <a:endParaRPr sz="3600" dirty="0">
              <a:latin typeface="Lettera Text Std" panose="020B0504020101020102" pitchFamily="34" charset="0"/>
              <a:cs typeface="Arial" panose="020B0604020202020204" pitchFamily="34" charset="0"/>
            </a:endParaRPr>
          </a:p>
        </p:txBody>
      </p:sp>
      <p:sp>
        <p:nvSpPr>
          <p:cNvPr id="3" name="object 3"/>
          <p:cNvSpPr txBox="1"/>
          <p:nvPr/>
        </p:nvSpPr>
        <p:spPr>
          <a:xfrm>
            <a:off x="532423" y="1709891"/>
            <a:ext cx="7345485" cy="4529189"/>
          </a:xfrm>
          <a:prstGeom prst="rect">
            <a:avLst/>
          </a:prstGeom>
        </p:spPr>
        <p:txBody>
          <a:bodyPr vert="horz" wrap="square" lIns="0" tIns="0" rIns="0" bIns="0" rtlCol="0">
            <a:spAutoFit/>
          </a:bodyPr>
          <a:lstStyle/>
          <a:p>
            <a:r>
              <a:rPr lang="en-CA" b="1" dirty="0"/>
              <a:t>Daniels Writing Centre </a:t>
            </a:r>
          </a:p>
          <a:p>
            <a:pPr marL="285750" indent="-285750">
              <a:buFont typeface="Arial" panose="020B0604020202020204" pitchFamily="34" charset="0"/>
              <a:buChar char="•"/>
            </a:pPr>
            <a:r>
              <a:rPr lang="en-CA" sz="1600" dirty="0"/>
              <a:t>The Writing Centre is a resource for all Daniels students seeking assistance with academic writing and related skills in design and visual studies. The Writing Centre offers academic support for integrating written, spoken, and visual communication.</a:t>
            </a:r>
          </a:p>
          <a:p>
            <a:endParaRPr lang="en-CA" sz="1600" dirty="0"/>
          </a:p>
          <a:p>
            <a:r>
              <a:rPr lang="en-CA" b="1" dirty="0"/>
              <a:t>Eberhard </a:t>
            </a:r>
            <a:r>
              <a:rPr lang="en-CA" b="1" dirty="0" err="1"/>
              <a:t>Zeidler</a:t>
            </a:r>
            <a:r>
              <a:rPr lang="en-CA" b="1" dirty="0"/>
              <a:t> Library</a:t>
            </a:r>
            <a:endParaRPr lang="en-CA" sz="1600" dirty="0"/>
          </a:p>
          <a:p>
            <a:pPr marL="285750" indent="-285750">
              <a:buFont typeface="Arial" panose="020B0604020202020204" pitchFamily="34" charset="0"/>
              <a:buChar char="•"/>
            </a:pPr>
            <a:r>
              <a:rPr lang="en-CA" sz="1600" dirty="0"/>
              <a:t>The Eberhard </a:t>
            </a:r>
            <a:r>
              <a:rPr lang="en-CA" sz="1600" dirty="0" err="1"/>
              <a:t>Zeidler</a:t>
            </a:r>
            <a:r>
              <a:rPr lang="en-CA" sz="1600" dirty="0"/>
              <a:t> Library includes dedicated space for collections, study spaces, a group study room, and a section for the faculty's Special Collection. </a:t>
            </a:r>
          </a:p>
          <a:p>
            <a:endParaRPr lang="en-CA" sz="1600" dirty="0"/>
          </a:p>
          <a:p>
            <a:r>
              <a:rPr lang="en-CA" b="1" dirty="0"/>
              <a:t>Careers Educator </a:t>
            </a:r>
          </a:p>
          <a:p>
            <a:pPr marL="285750" indent="-285750">
              <a:buFont typeface="Arial" panose="020B0604020202020204" pitchFamily="34" charset="0"/>
              <a:buChar char="•"/>
            </a:pPr>
            <a:r>
              <a:rPr lang="en-CA" sz="1600" dirty="0"/>
              <a:t>A Career Educator is available to meet with Daniels students to assist with job search strategies, exploring career options, and further education in the Fall and Winter semesters. Appointments can be booked online on (</a:t>
            </a:r>
            <a:r>
              <a:rPr lang="en-CA" sz="1600" dirty="0" err="1"/>
              <a:t>CLNx</a:t>
            </a:r>
            <a:r>
              <a:rPr lang="en-CA" sz="1600" dirty="0"/>
              <a:t> / https://</a:t>
            </a:r>
            <a:r>
              <a:rPr lang="en-CA" sz="1600" dirty="0" err="1"/>
              <a:t>clnx.utoronto.ca</a:t>
            </a:r>
            <a:r>
              <a:rPr lang="en-CA" sz="1600" dirty="0"/>
              <a:t>) </a:t>
            </a:r>
          </a:p>
          <a:p>
            <a:pPr marL="285750" indent="-285750">
              <a:buFont typeface="Arial" panose="020B0604020202020204" pitchFamily="34" charset="0"/>
              <a:buChar char="•"/>
            </a:pPr>
            <a:r>
              <a:rPr lang="en-CA" sz="1600" dirty="0"/>
              <a:t>A wide variety of workshops and programs are offered by the Career Exploration &amp; Education to support your career and further education decision-making and journey. </a:t>
            </a:r>
            <a:endParaRPr lang="en-CA" sz="1600" b="1" dirty="0"/>
          </a:p>
          <a:p>
            <a:endParaRPr lang="en-CA" dirty="0"/>
          </a:p>
          <a:p>
            <a:endParaRPr lang="en-CA" sz="1600" dirty="0"/>
          </a:p>
          <a:p>
            <a:pPr marL="12700" marR="5080">
              <a:lnSpc>
                <a:spcPct val="107200"/>
              </a:lnSpc>
            </a:pPr>
            <a:endParaRPr lang="en-US" sz="1400" b="1" dirty="0">
              <a:solidFill>
                <a:srgbClr val="231F20"/>
              </a:solidFill>
              <a:latin typeface="Lettera Text Std"/>
              <a:cs typeface="Lettera Text Std"/>
            </a:endParaRPr>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3542" y="4560763"/>
            <a:ext cx="1409700" cy="2105025"/>
          </a:xfrm>
          <a:prstGeom prst="rect">
            <a:avLst/>
          </a:prstGeom>
        </p:spPr>
      </p:pic>
      <p:pic>
        <p:nvPicPr>
          <p:cNvPr id="9" name="Audio 8">
            <a:hlinkClick r:id="" action="ppaction://media"/>
            <a:extLst>
              <a:ext uri="{FF2B5EF4-FFF2-40B4-BE49-F238E27FC236}">
                <a16:creationId xmlns:a16="http://schemas.microsoft.com/office/drawing/2014/main" id="{B9497033-67E7-49EB-AD24-E6C73A02BED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895280223"/>
      </p:ext>
    </p:extLst>
  </p:cSld>
  <p:clrMapOvr>
    <a:masterClrMapping/>
  </p:clrMapOvr>
  <mc:AlternateContent xmlns:mc="http://schemas.openxmlformats.org/markup-compatibility/2006" xmlns:p14="http://schemas.microsoft.com/office/powerpoint/2010/main">
    <mc:Choice Requires="p14">
      <p:transition spd="slow" p14:dur="2000" advTm="75369"/>
    </mc:Choice>
    <mc:Fallback xmlns="">
      <p:transition spd="slow" advTm="753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3542" y="4560763"/>
            <a:ext cx="1409700" cy="2105025"/>
          </a:xfrm>
          <a:prstGeom prst="rect">
            <a:avLst/>
          </a:prstGeom>
        </p:spPr>
      </p:pic>
      <p:pic>
        <p:nvPicPr>
          <p:cNvPr id="4" name="Picture 3">
            <a:extLst>
              <a:ext uri="{FF2B5EF4-FFF2-40B4-BE49-F238E27FC236}">
                <a16:creationId xmlns:a16="http://schemas.microsoft.com/office/drawing/2014/main" id="{AF45D656-3586-204A-A706-3244F550D8C1}"/>
              </a:ext>
            </a:extLst>
          </p:cNvPr>
          <p:cNvPicPr>
            <a:picLocks noChangeAspect="1"/>
          </p:cNvPicPr>
          <p:nvPr/>
        </p:nvPicPr>
        <p:blipFill>
          <a:blip r:embed="rId6"/>
          <a:stretch>
            <a:fillRect/>
          </a:stretch>
        </p:blipFill>
        <p:spPr>
          <a:xfrm>
            <a:off x="2030681" y="1206532"/>
            <a:ext cx="4766049" cy="3769229"/>
          </a:xfrm>
          <a:prstGeom prst="rect">
            <a:avLst/>
          </a:prstGeom>
        </p:spPr>
      </p:pic>
      <p:pic>
        <p:nvPicPr>
          <p:cNvPr id="2" name="Audio 1">
            <a:hlinkClick r:id="" action="ppaction://media"/>
            <a:extLst>
              <a:ext uri="{FF2B5EF4-FFF2-40B4-BE49-F238E27FC236}">
                <a16:creationId xmlns:a16="http://schemas.microsoft.com/office/drawing/2014/main" id="{CCB139E8-9C61-4C93-8526-CAF47A26223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276015256"/>
      </p:ext>
    </p:extLst>
  </p:cSld>
  <p:clrMapOvr>
    <a:masterClrMapping/>
  </p:clrMapOvr>
  <mc:AlternateContent xmlns:mc="http://schemas.openxmlformats.org/markup-compatibility/2006" xmlns:p14="http://schemas.microsoft.com/office/powerpoint/2010/main">
    <mc:Choice Requires="p14">
      <p:transition spd="slow" p14:dur="2000" advTm="2484"/>
    </mc:Choice>
    <mc:Fallback xmlns="">
      <p:transition spd="slow" advTm="24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2423" y="925325"/>
            <a:ext cx="4392295" cy="553998"/>
          </a:xfrm>
          <a:prstGeom prst="rect">
            <a:avLst/>
          </a:prstGeom>
        </p:spPr>
        <p:txBody>
          <a:bodyPr vert="horz" wrap="square" lIns="0" tIns="0" rIns="0" bIns="0" rtlCol="0">
            <a:spAutoFit/>
          </a:bodyPr>
          <a:lstStyle/>
          <a:p>
            <a:pPr marL="12700">
              <a:lnSpc>
                <a:spcPct val="100000"/>
              </a:lnSpc>
            </a:pPr>
            <a:r>
              <a:rPr lang="en-US" sz="3600" b="1" dirty="0">
                <a:solidFill>
                  <a:srgbClr val="231F20"/>
                </a:solidFill>
                <a:latin typeface="Lettera Text Std" panose="020B0504020101020102" pitchFamily="34" charset="0"/>
                <a:cs typeface="Arial" panose="020B0604020202020204" pitchFamily="34" charset="0"/>
              </a:rPr>
              <a:t>Academic Success </a:t>
            </a:r>
            <a:endParaRPr sz="3600" dirty="0">
              <a:latin typeface="Lettera Text Std" panose="020B0504020101020102" pitchFamily="34" charset="0"/>
              <a:cs typeface="Arial" panose="020B0604020202020204" pitchFamily="34" charset="0"/>
            </a:endParaRPr>
          </a:p>
        </p:txBody>
      </p:sp>
      <p:sp>
        <p:nvSpPr>
          <p:cNvPr id="3" name="object 3"/>
          <p:cNvSpPr txBox="1"/>
          <p:nvPr/>
        </p:nvSpPr>
        <p:spPr>
          <a:xfrm>
            <a:off x="532423" y="1709891"/>
            <a:ext cx="7345485" cy="4339650"/>
          </a:xfrm>
          <a:prstGeom prst="rect">
            <a:avLst/>
          </a:prstGeom>
        </p:spPr>
        <p:txBody>
          <a:bodyPr vert="horz" wrap="square" lIns="0" tIns="0" rIns="0" bIns="0" rtlCol="0">
            <a:spAutoFit/>
          </a:bodyPr>
          <a:lstStyle/>
          <a:p>
            <a:r>
              <a:rPr lang="en-CA" b="1" dirty="0"/>
              <a:t>Academic Success Centre </a:t>
            </a:r>
            <a:br>
              <a:rPr lang="en-CA" dirty="0"/>
            </a:br>
            <a:r>
              <a:rPr lang="en-CA" dirty="0"/>
              <a:t>The Centre offers lectures, workshops, and group or individual counselling on topics such as time management, procrastination, and taking lecture notes to help you develop the skills, strategies, and competencies that you need to succeed. </a:t>
            </a:r>
          </a:p>
          <a:p>
            <a:endParaRPr lang="en-CA" dirty="0"/>
          </a:p>
          <a:p>
            <a:r>
              <a:rPr lang="en-CA" b="1" dirty="0"/>
              <a:t>Understand how YOU learn best and build your skills as you discover tips for acing exams, essays, presentations and more.</a:t>
            </a:r>
          </a:p>
          <a:p>
            <a:endParaRPr lang="en-CA" sz="1600" dirty="0"/>
          </a:p>
          <a:p>
            <a:r>
              <a:rPr lang="en-CA" sz="1600" b="1" dirty="0"/>
              <a:t>Learning Skills Strategist </a:t>
            </a:r>
          </a:p>
          <a:p>
            <a:r>
              <a:rPr lang="en-CA" dirty="0"/>
              <a:t>Learning Strategists support the development of students study skills and academic strategies. </a:t>
            </a:r>
            <a:endParaRPr lang="en-CA" sz="1600" dirty="0"/>
          </a:p>
          <a:p>
            <a:endParaRPr lang="en-CA" sz="1600" dirty="0"/>
          </a:p>
          <a:p>
            <a:r>
              <a:rPr lang="en-CA" b="1" dirty="0"/>
              <a:t>University of Toronto Libraries </a:t>
            </a:r>
            <a:endParaRPr lang="en-CA" sz="1600" dirty="0"/>
          </a:p>
          <a:p>
            <a:r>
              <a:rPr lang="en-CA" dirty="0"/>
              <a:t>There are many libraries on campus; this website provides you with information about each library. </a:t>
            </a:r>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3542" y="4560763"/>
            <a:ext cx="1409700" cy="2105025"/>
          </a:xfrm>
          <a:prstGeom prst="rect">
            <a:avLst/>
          </a:prstGeom>
        </p:spPr>
      </p:pic>
      <p:pic>
        <p:nvPicPr>
          <p:cNvPr id="6" name="Audio 5">
            <a:hlinkClick r:id="" action="ppaction://media"/>
            <a:extLst>
              <a:ext uri="{FF2B5EF4-FFF2-40B4-BE49-F238E27FC236}">
                <a16:creationId xmlns:a16="http://schemas.microsoft.com/office/drawing/2014/main" id="{7D4CC73D-74FD-4F68-8A4B-8ADFE6D8F2C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739041065"/>
      </p:ext>
    </p:extLst>
  </p:cSld>
  <p:clrMapOvr>
    <a:masterClrMapping/>
  </p:clrMapOvr>
  <mc:AlternateContent xmlns:mc="http://schemas.openxmlformats.org/markup-compatibility/2006" xmlns:p14="http://schemas.microsoft.com/office/powerpoint/2010/main">
    <mc:Choice Requires="p14">
      <p:transition spd="slow" p14:dur="2000" advTm="59340"/>
    </mc:Choice>
    <mc:Fallback xmlns="">
      <p:transition spd="slow" advTm="593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2423" y="1806606"/>
            <a:ext cx="7001119" cy="3016210"/>
          </a:xfrm>
          <a:prstGeom prst="rect">
            <a:avLst/>
          </a:prstGeom>
        </p:spPr>
        <p:txBody>
          <a:bodyPr vert="horz" wrap="square" lIns="0" tIns="0" rIns="0" bIns="0" rtlCol="0">
            <a:spAutoFit/>
          </a:bodyPr>
          <a:lstStyle/>
          <a:p>
            <a:r>
              <a:rPr lang="en-CA" b="1" dirty="0"/>
              <a:t>Health and Wellness Services </a:t>
            </a:r>
            <a:br>
              <a:rPr lang="en-CA" dirty="0"/>
            </a:br>
            <a:r>
              <a:rPr lang="en-CA" dirty="0"/>
              <a:t>The Health and Wellness team includes family physicians, registered nurses, counsellors, psychiatrists, a dietitian, and support staff. Daniels also has an on-location wellness coordinator. </a:t>
            </a:r>
          </a:p>
          <a:p>
            <a:endParaRPr lang="en-CA" sz="1600" dirty="0"/>
          </a:p>
          <a:p>
            <a:r>
              <a:rPr lang="en-CA" b="1" dirty="0"/>
              <a:t>Multi-Faith Centre </a:t>
            </a:r>
            <a:br>
              <a:rPr lang="en-CA" dirty="0"/>
            </a:br>
            <a:r>
              <a:rPr lang="en-CA" dirty="0"/>
              <a:t>While the University of Toronto is a secular institution we recognize the important role that faith and worship plays in the lives of many people. Whether you are looking for support around grief, wanting to join a regular meditation group, or wanting to explore interfaith dialogue, you can visit one of the many chaplains. </a:t>
            </a:r>
            <a:endParaRPr lang="en-CA" sz="1600" dirty="0"/>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3542" y="4560763"/>
            <a:ext cx="1409700" cy="2105025"/>
          </a:xfrm>
          <a:prstGeom prst="rect">
            <a:avLst/>
          </a:prstGeom>
        </p:spPr>
      </p:pic>
      <p:sp>
        <p:nvSpPr>
          <p:cNvPr id="23" name="object 2"/>
          <p:cNvSpPr txBox="1"/>
          <p:nvPr/>
        </p:nvSpPr>
        <p:spPr>
          <a:xfrm>
            <a:off x="532423" y="925325"/>
            <a:ext cx="4392295" cy="553998"/>
          </a:xfrm>
          <a:prstGeom prst="rect">
            <a:avLst/>
          </a:prstGeom>
        </p:spPr>
        <p:txBody>
          <a:bodyPr vert="horz" wrap="square" lIns="0" tIns="0" rIns="0" bIns="0" rtlCol="0">
            <a:spAutoFit/>
          </a:bodyPr>
          <a:lstStyle/>
          <a:p>
            <a:pPr marL="12700">
              <a:lnSpc>
                <a:spcPct val="100000"/>
              </a:lnSpc>
            </a:pPr>
            <a:r>
              <a:rPr lang="en-US" sz="3600" b="1" dirty="0">
                <a:solidFill>
                  <a:srgbClr val="231F20"/>
                </a:solidFill>
                <a:latin typeface="Lettera Text Std" panose="020B0504020101020102" pitchFamily="34" charset="0"/>
                <a:cs typeface="Arial" panose="020B0604020202020204" pitchFamily="34" charset="0"/>
              </a:rPr>
              <a:t>Health and Wellness </a:t>
            </a:r>
            <a:endParaRPr sz="3600" dirty="0">
              <a:latin typeface="Lettera Text Std" panose="020B0504020101020102" pitchFamily="34" charset="0"/>
              <a:cs typeface="Arial" panose="020B0604020202020204" pitchFamily="34" charset="0"/>
            </a:endParaRPr>
          </a:p>
        </p:txBody>
      </p:sp>
      <p:pic>
        <p:nvPicPr>
          <p:cNvPr id="4" name="Audio 3">
            <a:hlinkClick r:id="" action="ppaction://media"/>
            <a:extLst>
              <a:ext uri="{FF2B5EF4-FFF2-40B4-BE49-F238E27FC236}">
                <a16:creationId xmlns:a16="http://schemas.microsoft.com/office/drawing/2014/main" id="{58FF2C0C-213B-4F50-BCCE-46E8635272E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263179426"/>
      </p:ext>
    </p:extLst>
  </p:cSld>
  <p:clrMapOvr>
    <a:masterClrMapping/>
  </p:clrMapOvr>
  <mc:AlternateContent xmlns:mc="http://schemas.openxmlformats.org/markup-compatibility/2006" xmlns:p14="http://schemas.microsoft.com/office/powerpoint/2010/main">
    <mc:Choice Requires="p14">
      <p:transition spd="slow" p14:dur="2000" advTm="45443"/>
    </mc:Choice>
    <mc:Fallback xmlns="">
      <p:transition spd="slow" advTm="454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2423" y="1806606"/>
            <a:ext cx="7001119" cy="1107996"/>
          </a:xfrm>
          <a:prstGeom prst="rect">
            <a:avLst/>
          </a:prstGeom>
        </p:spPr>
        <p:txBody>
          <a:bodyPr vert="horz" wrap="square" lIns="0" tIns="0" rIns="0" bIns="0" rtlCol="0">
            <a:spAutoFit/>
          </a:bodyPr>
          <a:lstStyle/>
          <a:p>
            <a:r>
              <a:rPr lang="en-CA" dirty="0"/>
              <a:t>The staff at Housing can help you find a great home.  Use your </a:t>
            </a:r>
            <a:r>
              <a:rPr lang="en-CA" dirty="0" err="1"/>
              <a:t>UTORid</a:t>
            </a:r>
            <a:r>
              <a:rPr lang="en-CA" dirty="0"/>
              <a:t> to login to the Off-Campus Housing Finder to start your search, save and compare your favourite listings, learn about your rights and responsibilities and search for a roommate using the </a:t>
            </a:r>
            <a:r>
              <a:rPr lang="en-CA" dirty="0" err="1"/>
              <a:t>Roomate</a:t>
            </a:r>
            <a:r>
              <a:rPr lang="en-CA" dirty="0"/>
              <a:t> Finder. </a:t>
            </a:r>
            <a:endParaRPr lang="en-CA" sz="1600" dirty="0"/>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3542" y="4560763"/>
            <a:ext cx="1409700" cy="2105025"/>
          </a:xfrm>
          <a:prstGeom prst="rect">
            <a:avLst/>
          </a:prstGeom>
        </p:spPr>
      </p:pic>
      <p:sp>
        <p:nvSpPr>
          <p:cNvPr id="23" name="object 2"/>
          <p:cNvSpPr txBox="1"/>
          <p:nvPr/>
        </p:nvSpPr>
        <p:spPr>
          <a:xfrm>
            <a:off x="532423" y="925325"/>
            <a:ext cx="4392295" cy="553998"/>
          </a:xfrm>
          <a:prstGeom prst="rect">
            <a:avLst/>
          </a:prstGeom>
        </p:spPr>
        <p:txBody>
          <a:bodyPr vert="horz" wrap="square" lIns="0" tIns="0" rIns="0" bIns="0" rtlCol="0">
            <a:spAutoFit/>
          </a:bodyPr>
          <a:lstStyle/>
          <a:p>
            <a:pPr marL="12700">
              <a:lnSpc>
                <a:spcPct val="100000"/>
              </a:lnSpc>
            </a:pPr>
            <a:r>
              <a:rPr lang="en-US" sz="3600" b="1" dirty="0">
                <a:solidFill>
                  <a:srgbClr val="231F20"/>
                </a:solidFill>
                <a:latin typeface="Lettera Text Std" panose="020B0504020101020102" pitchFamily="34" charset="0"/>
                <a:cs typeface="Arial" panose="020B0604020202020204" pitchFamily="34" charset="0"/>
              </a:rPr>
              <a:t>Housing Services  </a:t>
            </a:r>
            <a:endParaRPr sz="3600" dirty="0">
              <a:latin typeface="Lettera Text Std" panose="020B0504020101020102" pitchFamily="34" charset="0"/>
              <a:cs typeface="Arial" panose="020B0604020202020204" pitchFamily="34" charset="0"/>
            </a:endParaRPr>
          </a:p>
        </p:txBody>
      </p:sp>
      <p:pic>
        <p:nvPicPr>
          <p:cNvPr id="6" name="Audio 5">
            <a:hlinkClick r:id="" action="ppaction://media"/>
            <a:extLst>
              <a:ext uri="{FF2B5EF4-FFF2-40B4-BE49-F238E27FC236}">
                <a16:creationId xmlns:a16="http://schemas.microsoft.com/office/drawing/2014/main" id="{F75D3FBF-7AA8-4943-895A-12687A816E4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971057324"/>
      </p:ext>
    </p:extLst>
  </p:cSld>
  <p:clrMapOvr>
    <a:masterClrMapping/>
  </p:clrMapOvr>
  <mc:AlternateContent xmlns:mc="http://schemas.openxmlformats.org/markup-compatibility/2006" xmlns:p14="http://schemas.microsoft.com/office/powerpoint/2010/main">
    <mc:Choice Requires="p14">
      <p:transition spd="slow" p14:dur="2000" advTm="20748"/>
    </mc:Choice>
    <mc:Fallback xmlns="">
      <p:transition spd="slow" advTm="207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2422" y="1753853"/>
            <a:ext cx="7178431" cy="3600986"/>
          </a:xfrm>
          <a:prstGeom prst="rect">
            <a:avLst/>
          </a:prstGeom>
        </p:spPr>
        <p:txBody>
          <a:bodyPr vert="horz" wrap="square" lIns="0" tIns="0" rIns="0" bIns="0" rtlCol="0">
            <a:spAutoFit/>
          </a:bodyPr>
          <a:lstStyle/>
          <a:p>
            <a:r>
              <a:rPr lang="en-CA" b="1" dirty="0"/>
              <a:t>Career Centre </a:t>
            </a:r>
            <a:br>
              <a:rPr lang="en-CA" dirty="0"/>
            </a:br>
            <a:r>
              <a:rPr lang="en-CA" dirty="0"/>
              <a:t>The Career Centre offers employment listings, including work-study postings, volunteer listings, career development workshops and seminars. </a:t>
            </a:r>
          </a:p>
          <a:p>
            <a:endParaRPr lang="en-CA" b="1" dirty="0"/>
          </a:p>
          <a:p>
            <a:r>
              <a:rPr lang="en-CA" b="1" dirty="0"/>
              <a:t>Fitness and Recreation </a:t>
            </a:r>
            <a:br>
              <a:rPr lang="en-CA" dirty="0"/>
            </a:br>
            <a:r>
              <a:rPr lang="en-CA" dirty="0"/>
              <a:t>Whether you are interested in dropping in for a Pilates class, lifting weights on your own, swimming lengths, or taking a regularly scheduled class, you have access to fitness facilities on campus including the Hart House gym, the Goldring Centre, and the Athletic Centre. </a:t>
            </a:r>
          </a:p>
          <a:p>
            <a:endParaRPr lang="en-CA" dirty="0"/>
          </a:p>
          <a:p>
            <a:r>
              <a:rPr lang="en-CA" b="1" dirty="0"/>
              <a:t>Housing Services </a:t>
            </a:r>
            <a:br>
              <a:rPr lang="en-CA" dirty="0"/>
            </a:br>
            <a:r>
              <a:rPr lang="en-CA" dirty="0"/>
              <a:t>Housing Services offers information, resources, and supports to help students meet their housing needs. </a:t>
            </a: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3542" y="4560763"/>
            <a:ext cx="1409700" cy="2105025"/>
          </a:xfrm>
          <a:prstGeom prst="rect">
            <a:avLst/>
          </a:prstGeom>
        </p:spPr>
      </p:pic>
      <p:sp>
        <p:nvSpPr>
          <p:cNvPr id="23" name="object 2"/>
          <p:cNvSpPr txBox="1"/>
          <p:nvPr/>
        </p:nvSpPr>
        <p:spPr>
          <a:xfrm>
            <a:off x="532423" y="925325"/>
            <a:ext cx="4848469" cy="553998"/>
          </a:xfrm>
          <a:prstGeom prst="rect">
            <a:avLst/>
          </a:prstGeom>
        </p:spPr>
        <p:txBody>
          <a:bodyPr vert="horz" wrap="square" lIns="0" tIns="0" rIns="0" bIns="0" rtlCol="0">
            <a:spAutoFit/>
          </a:bodyPr>
          <a:lstStyle/>
          <a:p>
            <a:pPr marL="12700">
              <a:lnSpc>
                <a:spcPct val="100000"/>
              </a:lnSpc>
            </a:pPr>
            <a:r>
              <a:rPr lang="en-US" sz="3600" b="1" dirty="0">
                <a:solidFill>
                  <a:srgbClr val="231F20"/>
                </a:solidFill>
                <a:latin typeface="Lettera Text Std" panose="020B0504020101020102" pitchFamily="34" charset="0"/>
                <a:cs typeface="Arial" panose="020B0604020202020204" pitchFamily="34" charset="0"/>
              </a:rPr>
              <a:t>Student Life </a:t>
            </a:r>
            <a:endParaRPr sz="3600" dirty="0">
              <a:latin typeface="Lettera Text Std" panose="020B0504020101020102" pitchFamily="34" charset="0"/>
              <a:cs typeface="Arial" panose="020B0604020202020204" pitchFamily="34" charset="0"/>
            </a:endParaRPr>
          </a:p>
        </p:txBody>
      </p:sp>
      <p:pic>
        <p:nvPicPr>
          <p:cNvPr id="4" name="Audio 3">
            <a:hlinkClick r:id="" action="ppaction://media"/>
            <a:extLst>
              <a:ext uri="{FF2B5EF4-FFF2-40B4-BE49-F238E27FC236}">
                <a16:creationId xmlns:a16="http://schemas.microsoft.com/office/drawing/2014/main" id="{F83DB91E-CB94-48DD-AFD2-47B9A07EFC1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953388008"/>
      </p:ext>
    </p:extLst>
  </p:cSld>
  <p:clrMapOvr>
    <a:masterClrMapping/>
  </p:clrMapOvr>
  <mc:AlternateContent xmlns:mc="http://schemas.openxmlformats.org/markup-compatibility/2006" xmlns:p14="http://schemas.microsoft.com/office/powerpoint/2010/main">
    <mc:Choice Requires="p14">
      <p:transition spd="slow" p14:dur="2000" advTm="47015"/>
    </mc:Choice>
    <mc:Fallback xmlns="">
      <p:transition spd="slow" advTm="470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4CE35-2E51-844E-9DC8-57FB2B2554AF}"/>
              </a:ext>
            </a:extLst>
          </p:cNvPr>
          <p:cNvSpPr>
            <a:spLocks noGrp="1"/>
          </p:cNvSpPr>
          <p:nvPr>
            <p:ph type="title"/>
          </p:nvPr>
        </p:nvSpPr>
        <p:spPr/>
        <p:txBody>
          <a:bodyPr>
            <a:normAutofit/>
          </a:bodyPr>
          <a:lstStyle/>
          <a:p>
            <a:r>
              <a:rPr lang="en-US" sz="4000" b="1" dirty="0">
                <a:solidFill>
                  <a:srgbClr val="231F20"/>
                </a:solidFill>
                <a:latin typeface="Lettera Text Std" panose="020B0504020101020102" pitchFamily="34" charset="0"/>
                <a:cs typeface="Arial" panose="020B0604020202020204" pitchFamily="34" charset="0"/>
              </a:rPr>
              <a:t>Centre for International Experience</a:t>
            </a:r>
            <a:endParaRPr lang="en-US" sz="4000" dirty="0"/>
          </a:p>
        </p:txBody>
      </p:sp>
      <p:sp>
        <p:nvSpPr>
          <p:cNvPr id="3" name="Content Placeholder 2">
            <a:extLst>
              <a:ext uri="{FF2B5EF4-FFF2-40B4-BE49-F238E27FC236}">
                <a16:creationId xmlns:a16="http://schemas.microsoft.com/office/drawing/2014/main" id="{D4F3EA8B-03EA-584F-A57B-A17008568CF1}"/>
              </a:ext>
            </a:extLst>
          </p:cNvPr>
          <p:cNvSpPr>
            <a:spLocks noGrp="1"/>
          </p:cNvSpPr>
          <p:nvPr>
            <p:ph idx="1"/>
          </p:nvPr>
        </p:nvSpPr>
        <p:spPr/>
        <p:txBody>
          <a:bodyPr>
            <a:normAutofit/>
          </a:bodyPr>
          <a:lstStyle/>
          <a:p>
            <a:pPr marL="0" indent="0">
              <a:buNone/>
            </a:pPr>
            <a:r>
              <a:rPr lang="en-US" sz="2100" dirty="0"/>
              <a:t> The </a:t>
            </a:r>
            <a:r>
              <a:rPr lang="en-US" sz="2100" b="1" dirty="0"/>
              <a:t>Centre for International Experience (CIE) </a:t>
            </a:r>
            <a:r>
              <a:rPr lang="en-US" sz="2100" dirty="0"/>
              <a:t>provides supports to students on such topics as: </a:t>
            </a:r>
          </a:p>
          <a:p>
            <a:r>
              <a:rPr lang="en-US" sz="2100" dirty="0"/>
              <a:t>Learning Abroad opportunities </a:t>
            </a:r>
          </a:p>
          <a:p>
            <a:r>
              <a:rPr lang="en-US" sz="2100" dirty="0"/>
              <a:t>Study or work permits </a:t>
            </a:r>
          </a:p>
          <a:p>
            <a:r>
              <a:rPr lang="en-US" sz="2100" dirty="0"/>
              <a:t>Adjusting to life in Canada </a:t>
            </a:r>
          </a:p>
          <a:p>
            <a:r>
              <a:rPr lang="en-US" sz="2100" dirty="0"/>
              <a:t>Navigating the Canadian health care system  </a:t>
            </a:r>
          </a:p>
        </p:txBody>
      </p:sp>
      <p:pic>
        <p:nvPicPr>
          <p:cNvPr id="8" name="Audio 7">
            <a:hlinkClick r:id="" action="ppaction://media"/>
            <a:extLst>
              <a:ext uri="{FF2B5EF4-FFF2-40B4-BE49-F238E27FC236}">
                <a16:creationId xmlns:a16="http://schemas.microsoft.com/office/drawing/2014/main" id="{42F51C46-334A-454E-9269-81408C4D97B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981247844"/>
      </p:ext>
    </p:extLst>
  </p:cSld>
  <p:clrMapOvr>
    <a:masterClrMapping/>
  </p:clrMapOvr>
  <mc:AlternateContent xmlns:mc="http://schemas.openxmlformats.org/markup-compatibility/2006" xmlns:p14="http://schemas.microsoft.com/office/powerpoint/2010/main">
    <mc:Choice Requires="p14">
      <p:transition spd="slow" p14:dur="2000" advTm="20881"/>
    </mc:Choice>
    <mc:Fallback xmlns="">
      <p:transition spd="slow" advTm="208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2422" y="1092011"/>
            <a:ext cx="7089042" cy="1661993"/>
          </a:xfrm>
          <a:prstGeom prst="rect">
            <a:avLst/>
          </a:prstGeom>
        </p:spPr>
        <p:txBody>
          <a:bodyPr vert="horz" wrap="square" lIns="0" tIns="0" rIns="0" bIns="0" rtlCol="0">
            <a:spAutoFit/>
          </a:bodyPr>
          <a:lstStyle/>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231F20"/>
                </a:solidFill>
                <a:latin typeface="Lettera Text Std" panose="020B0504020101020102" pitchFamily="34" charset="0"/>
                <a:cs typeface="Arial" panose="020B0604020202020204" pitchFamily="34" charset="0"/>
              </a:rPr>
              <a:t>Visit the other presentation sent out today about  Accessibility Services from the </a:t>
            </a:r>
            <a:r>
              <a:rPr lang="en-CA" dirty="0"/>
              <a:t>Daniels On-Location Accessibility Services Advisor, </a:t>
            </a:r>
            <a:r>
              <a:rPr lang="en-CA" b="1" dirty="0"/>
              <a:t>Sandra </a:t>
            </a:r>
            <a:r>
              <a:rPr lang="en-CA" b="1" dirty="0" err="1"/>
              <a:t>Hohener</a:t>
            </a:r>
            <a:endParaRPr lang="en-CA" b="1" dirty="0"/>
          </a:p>
          <a:p>
            <a:pPr marL="285750" indent="-285750">
              <a:buFont typeface="Arial" panose="020B0604020202020204" pitchFamily="34" charset="0"/>
              <a:buChar char="•"/>
            </a:pPr>
            <a:endParaRPr lang="en-US" dirty="0">
              <a:solidFill>
                <a:srgbClr val="231F20"/>
              </a:solidFill>
              <a:latin typeface="Lettera Text Std" panose="020B0504020101020102" pitchFamily="34" charset="0"/>
              <a:cs typeface="Arial" panose="020B0604020202020204" pitchFamily="34" charset="0"/>
            </a:endParaRPr>
          </a:p>
          <a:p>
            <a:pPr marL="285750" lvl="0" indent="-285750">
              <a:buFont typeface="Arial" panose="020B0604020202020204" pitchFamily="34" charset="0"/>
              <a:buChar char="•"/>
            </a:pPr>
            <a:endParaRPr lang="en-US" dirty="0"/>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3542" y="4560763"/>
            <a:ext cx="1409700" cy="2105025"/>
          </a:xfrm>
          <a:prstGeom prst="rect">
            <a:avLst/>
          </a:prstGeom>
        </p:spPr>
      </p:pic>
      <p:sp>
        <p:nvSpPr>
          <p:cNvPr id="7" name="object 2"/>
          <p:cNvSpPr txBox="1"/>
          <p:nvPr/>
        </p:nvSpPr>
        <p:spPr>
          <a:xfrm>
            <a:off x="532422" y="425453"/>
            <a:ext cx="7081716" cy="553998"/>
          </a:xfrm>
          <a:prstGeom prst="rect">
            <a:avLst/>
          </a:prstGeom>
        </p:spPr>
        <p:txBody>
          <a:bodyPr vert="horz" wrap="square" lIns="0" tIns="0" rIns="0" bIns="0" rtlCol="0">
            <a:spAutoFit/>
          </a:bodyPr>
          <a:lstStyle/>
          <a:p>
            <a:pPr marL="12700">
              <a:lnSpc>
                <a:spcPct val="100000"/>
              </a:lnSpc>
            </a:pPr>
            <a:r>
              <a:rPr lang="en-US" sz="3600" b="1" dirty="0">
                <a:solidFill>
                  <a:srgbClr val="231F20"/>
                </a:solidFill>
                <a:latin typeface="Lettera Text Std" panose="020B0504020101020102" pitchFamily="34" charset="0"/>
                <a:cs typeface="Arial" panose="020B0604020202020204" pitchFamily="34" charset="0"/>
              </a:rPr>
              <a:t>Accessibility Services</a:t>
            </a:r>
            <a:endParaRPr sz="3600" dirty="0">
              <a:latin typeface="Lettera Text Std" panose="020B0504020101020102" pitchFamily="34" charset="0"/>
              <a:cs typeface="Arial" panose="020B0604020202020204" pitchFamily="34" charset="0"/>
            </a:endParaRPr>
          </a:p>
        </p:txBody>
      </p:sp>
      <p:pic>
        <p:nvPicPr>
          <p:cNvPr id="8" name="Audio 7">
            <a:hlinkClick r:id="" action="ppaction://media"/>
            <a:extLst>
              <a:ext uri="{FF2B5EF4-FFF2-40B4-BE49-F238E27FC236}">
                <a16:creationId xmlns:a16="http://schemas.microsoft.com/office/drawing/2014/main" id="{D0D1D39A-0F4E-422A-AC08-84A5B123FB3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548620988"/>
      </p:ext>
    </p:extLst>
  </p:cSld>
  <p:clrMapOvr>
    <a:masterClrMapping/>
  </p:clrMapOvr>
  <mc:AlternateContent xmlns:mc="http://schemas.openxmlformats.org/markup-compatibility/2006" xmlns:p14="http://schemas.microsoft.com/office/powerpoint/2010/main">
    <mc:Choice Requires="p14">
      <p:transition spd="slow" p14:dur="2000" advTm="15329"/>
    </mc:Choice>
    <mc:Fallback xmlns="">
      <p:transition spd="slow" advTm="153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5981</TotalTime>
  <Words>642</Words>
  <Application>Microsoft Macintosh PowerPoint</Application>
  <PresentationFormat>On-screen Show (4:3)</PresentationFormat>
  <Paragraphs>53</Paragraphs>
  <Slides>10</Slides>
  <Notes>9</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Lettera Text 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Centre for International Experience</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Madison Peters</dc:creator>
  <cp:lastModifiedBy>Carla B</cp:lastModifiedBy>
  <cp:revision>101</cp:revision>
  <cp:lastPrinted>2019-06-25T20:31:59Z</cp:lastPrinted>
  <dcterms:created xsi:type="dcterms:W3CDTF">2018-05-14T18:37:05Z</dcterms:created>
  <dcterms:modified xsi:type="dcterms:W3CDTF">2020-07-20T01:49:46Z</dcterms:modified>
</cp:coreProperties>
</file>