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7" r:id="rId2"/>
    <p:sldId id="259" r:id="rId3"/>
    <p:sldId id="260" r:id="rId4"/>
    <p:sldId id="261" r:id="rId5"/>
    <p:sldId id="262" r:id="rId6"/>
    <p:sldId id="291" r:id="rId7"/>
    <p:sldId id="292" r:id="rId8"/>
    <p:sldId id="293" r:id="rId9"/>
    <p:sldId id="279" r:id="rId10"/>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37"/>
    <a:srgbClr val="FE0000"/>
    <a:srgbClr val="FFC9C9"/>
    <a:srgbClr val="D7C0E2"/>
    <a:srgbClr val="AC7CC2"/>
    <a:srgbClr val="975A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p:cViewPr varScale="1">
        <p:scale>
          <a:sx n="107" d="100"/>
          <a:sy n="107" d="100"/>
        </p:scale>
        <p:origin x="17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FBD19E6C-8D45-4EF5-B4BA-EBAA0EE5AD84}" type="datetimeFigureOut">
              <a:rPr lang="en-US" smtClean="0"/>
              <a:t>7/17/20</a:t>
            </a:fld>
            <a:endParaRPr lang="en-US"/>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53238801-8240-4363-A7AA-0C138921ED89}" type="slidenum">
              <a:rPr lang="en-US" smtClean="0"/>
              <a:t>‹#›</a:t>
            </a:fld>
            <a:endParaRPr lang="en-US"/>
          </a:p>
        </p:txBody>
      </p:sp>
    </p:spTree>
    <p:extLst>
      <p:ext uri="{BB962C8B-B14F-4D97-AF65-F5344CB8AC3E}">
        <p14:creationId xmlns:p14="http://schemas.microsoft.com/office/powerpoint/2010/main" val="1459125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CA"/>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8E1A7563-4E53-47F4-83DD-AC0B192F881C}" type="datetimeFigureOut">
              <a:rPr lang="en-CA" smtClean="0"/>
              <a:t>2020-07-17</a:t>
            </a:fld>
            <a:endParaRPr lang="en-CA"/>
          </a:p>
        </p:txBody>
      </p:sp>
      <p:sp>
        <p:nvSpPr>
          <p:cNvPr id="4" name="Slide Image Placeholder 3"/>
          <p:cNvSpPr>
            <a:spLocks noGrp="1" noRot="1" noChangeAspect="1"/>
          </p:cNvSpPr>
          <p:nvPr>
            <p:ph type="sldImg" idx="2"/>
          </p:nvPr>
        </p:nvSpPr>
        <p:spPr>
          <a:xfrm>
            <a:off x="1417638" y="1163638"/>
            <a:ext cx="4191000" cy="3143250"/>
          </a:xfrm>
          <a:prstGeom prst="rect">
            <a:avLst/>
          </a:prstGeom>
          <a:noFill/>
          <a:ln w="12700">
            <a:solidFill>
              <a:prstClr val="black"/>
            </a:solidFill>
          </a:ln>
        </p:spPr>
        <p:txBody>
          <a:bodyPr vert="horz" lIns="93360" tIns="46680" rIns="93360" bIns="46680" rtlCol="0" anchor="ctr"/>
          <a:lstStyle/>
          <a:p>
            <a:endParaRPr lang="en-CA"/>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CA"/>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291AD54C-7813-4DCC-8EDA-C4470868D757}" type="slidenum">
              <a:rPr lang="en-CA" smtClean="0"/>
              <a:t>‹#›</a:t>
            </a:fld>
            <a:endParaRPr lang="en-CA"/>
          </a:p>
        </p:txBody>
      </p:sp>
    </p:spTree>
    <p:extLst>
      <p:ext uri="{BB962C8B-B14F-4D97-AF65-F5344CB8AC3E}">
        <p14:creationId xmlns:p14="http://schemas.microsoft.com/office/powerpoint/2010/main" val="151967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321" tIns="47660" rIns="95321" bIns="47660">
            <a:normAutofit/>
          </a:bodyPr>
          <a:lstStyle/>
          <a:p>
            <a:r>
              <a:rPr lang="en-US" sz="1200" dirty="0">
                <a:solidFill>
                  <a:srgbClr val="231F20"/>
                </a:solidFill>
                <a:latin typeface="Lettera Text Std" panose="020B0504020101020102" pitchFamily="34" charset="0"/>
                <a:cs typeface="Arial" panose="020B0604020202020204" pitchFamily="34" charset="0"/>
              </a:rPr>
              <a:t>Today will be talking about life in the Daniels Community and how you could get involved. </a:t>
            </a:r>
            <a:endParaRPr dirty="0"/>
          </a:p>
        </p:txBody>
      </p:sp>
    </p:spTree>
    <p:extLst>
      <p:ext uri="{BB962C8B-B14F-4D97-AF65-F5344CB8AC3E}">
        <p14:creationId xmlns:p14="http://schemas.microsoft.com/office/powerpoint/2010/main" val="379602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321" tIns="47660" rIns="95321" bIns="47660">
            <a:normAutofit/>
          </a:bodyPr>
          <a:lstStyle/>
          <a:p>
            <a:r>
              <a:rPr lang="en-CA" dirty="0"/>
              <a:t>https://sidneysmithcommons.artsci.utoronto.ca/how-can-i-get-more-involved-on-campus/</a:t>
            </a:r>
          </a:p>
          <a:p>
            <a:r>
              <a:rPr lang="en-CA" dirty="0"/>
              <a:t>http://www.arts.utoronto.ca/get-involved.htm</a:t>
            </a:r>
          </a:p>
          <a:p>
            <a:r>
              <a:rPr lang="en-CA" dirty="0"/>
              <a:t>Handbook</a:t>
            </a:r>
          </a:p>
          <a:p>
            <a:endParaRPr dirty="0"/>
          </a:p>
        </p:txBody>
      </p:sp>
    </p:spTree>
    <p:extLst>
      <p:ext uri="{BB962C8B-B14F-4D97-AF65-F5344CB8AC3E}">
        <p14:creationId xmlns:p14="http://schemas.microsoft.com/office/powerpoint/2010/main" val="73499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321" tIns="47660" rIns="95321" bIns="47660">
            <a:normAutofit/>
          </a:bodyPr>
          <a:lstStyle/>
          <a:p>
            <a:r>
              <a:rPr lang="en-CA" dirty="0"/>
              <a:t>https://future.utoronto.ca/newly-admitted-students/orientation/</a:t>
            </a:r>
          </a:p>
          <a:p>
            <a:r>
              <a:rPr lang="en-CA" dirty="0"/>
              <a:t>https://studentlife.utoronto.ca/service/orientation-calendar/</a:t>
            </a:r>
          </a:p>
          <a:p>
            <a:r>
              <a:rPr lang="en-CA" dirty="0"/>
              <a:t>Handbook</a:t>
            </a:r>
          </a:p>
          <a:p>
            <a:endParaRPr dirty="0"/>
          </a:p>
        </p:txBody>
      </p:sp>
    </p:spTree>
    <p:extLst>
      <p:ext uri="{BB962C8B-B14F-4D97-AF65-F5344CB8AC3E}">
        <p14:creationId xmlns:p14="http://schemas.microsoft.com/office/powerpoint/2010/main" val="2939126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321" tIns="47660" rIns="95321" bIns="47660">
            <a:normAutofit/>
          </a:bodyPr>
          <a:lstStyle/>
          <a:p>
            <a:endParaRPr/>
          </a:p>
        </p:txBody>
      </p:sp>
    </p:spTree>
    <p:extLst>
      <p:ext uri="{BB962C8B-B14F-4D97-AF65-F5344CB8AC3E}">
        <p14:creationId xmlns:p14="http://schemas.microsoft.com/office/powerpoint/2010/main" val="1132047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321" tIns="47660" rIns="95321" bIns="47660">
            <a:normAutofit/>
          </a:bodyPr>
          <a:lstStyle/>
          <a:p>
            <a:r>
              <a:rPr lang="en-CA" dirty="0"/>
              <a:t>Handbook</a:t>
            </a:r>
            <a:endParaRPr dirty="0"/>
          </a:p>
        </p:txBody>
      </p:sp>
    </p:spTree>
    <p:extLst>
      <p:ext uri="{BB962C8B-B14F-4D97-AF65-F5344CB8AC3E}">
        <p14:creationId xmlns:p14="http://schemas.microsoft.com/office/powerpoint/2010/main" val="283305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Handbook</a:t>
            </a:r>
          </a:p>
        </p:txBody>
      </p:sp>
      <p:sp>
        <p:nvSpPr>
          <p:cNvPr id="4" name="Slide Number Placeholder 3"/>
          <p:cNvSpPr>
            <a:spLocks noGrp="1"/>
          </p:cNvSpPr>
          <p:nvPr>
            <p:ph type="sldNum" sz="quarter" idx="5"/>
          </p:nvPr>
        </p:nvSpPr>
        <p:spPr/>
        <p:txBody>
          <a:bodyPr/>
          <a:lstStyle/>
          <a:p>
            <a:fld id="{291AD54C-7813-4DCC-8EDA-C4470868D757}" type="slidenum">
              <a:rPr lang="en-CA" smtClean="0"/>
              <a:t>6</a:t>
            </a:fld>
            <a:endParaRPr lang="en-CA"/>
          </a:p>
        </p:txBody>
      </p:sp>
    </p:spTree>
    <p:extLst>
      <p:ext uri="{BB962C8B-B14F-4D97-AF65-F5344CB8AC3E}">
        <p14:creationId xmlns:p14="http://schemas.microsoft.com/office/powerpoint/2010/main" val="110363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Handbook</a:t>
            </a:r>
          </a:p>
          <a:p>
            <a:r>
              <a:rPr lang="en-CA" dirty="0"/>
              <a:t>Shiftmag.ca</a:t>
            </a:r>
          </a:p>
        </p:txBody>
      </p:sp>
      <p:sp>
        <p:nvSpPr>
          <p:cNvPr id="4" name="Slide Number Placeholder 3"/>
          <p:cNvSpPr>
            <a:spLocks noGrp="1"/>
          </p:cNvSpPr>
          <p:nvPr>
            <p:ph type="sldNum" sz="quarter" idx="5"/>
          </p:nvPr>
        </p:nvSpPr>
        <p:spPr/>
        <p:txBody>
          <a:bodyPr/>
          <a:lstStyle/>
          <a:p>
            <a:fld id="{291AD54C-7813-4DCC-8EDA-C4470868D757}" type="slidenum">
              <a:rPr lang="en-CA" smtClean="0"/>
              <a:t>7</a:t>
            </a:fld>
            <a:endParaRPr lang="en-CA"/>
          </a:p>
        </p:txBody>
      </p:sp>
    </p:spTree>
    <p:extLst>
      <p:ext uri="{BB962C8B-B14F-4D97-AF65-F5344CB8AC3E}">
        <p14:creationId xmlns:p14="http://schemas.microsoft.com/office/powerpoint/2010/main" val="2898835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https://ulife.utoronto.ca/</a:t>
            </a:r>
          </a:p>
          <a:p>
            <a:r>
              <a:rPr lang="en-CA" dirty="0"/>
              <a:t>https://ulife.utoronto.ca/page/view/slug/about</a:t>
            </a:r>
          </a:p>
          <a:p>
            <a:r>
              <a:rPr lang="en-CA" dirty="0"/>
              <a:t>Handbook</a:t>
            </a:r>
          </a:p>
        </p:txBody>
      </p:sp>
      <p:sp>
        <p:nvSpPr>
          <p:cNvPr id="4" name="Slide Number Placeholder 3"/>
          <p:cNvSpPr>
            <a:spLocks noGrp="1"/>
          </p:cNvSpPr>
          <p:nvPr>
            <p:ph type="sldNum" sz="quarter" idx="5"/>
          </p:nvPr>
        </p:nvSpPr>
        <p:spPr/>
        <p:txBody>
          <a:bodyPr/>
          <a:lstStyle/>
          <a:p>
            <a:fld id="{291AD54C-7813-4DCC-8EDA-C4470868D757}" type="slidenum">
              <a:rPr lang="en-CA" smtClean="0"/>
              <a:t>8</a:t>
            </a:fld>
            <a:endParaRPr lang="en-CA"/>
          </a:p>
        </p:txBody>
      </p:sp>
    </p:spTree>
    <p:extLst>
      <p:ext uri="{BB962C8B-B14F-4D97-AF65-F5344CB8AC3E}">
        <p14:creationId xmlns:p14="http://schemas.microsoft.com/office/powerpoint/2010/main" val="5981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321" tIns="47660" rIns="95321" bIns="47660">
            <a:normAutofit/>
          </a:bodyPr>
          <a:lstStyle/>
          <a:p>
            <a:endParaRPr/>
          </a:p>
        </p:txBody>
      </p:sp>
    </p:spTree>
    <p:extLst>
      <p:ext uri="{BB962C8B-B14F-4D97-AF65-F5344CB8AC3E}">
        <p14:creationId xmlns:p14="http://schemas.microsoft.com/office/powerpoint/2010/main" val="336987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3A9625-3223-478A-B6F9-9B0D3C8BC014}" type="datetimeFigureOut">
              <a:rPr lang="en-CA" smtClean="0"/>
              <a:t>2020-07-17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83941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3A9625-3223-478A-B6F9-9B0D3C8BC014}" type="datetimeFigureOut">
              <a:rPr lang="en-CA" smtClean="0"/>
              <a:t>2020-07-17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326078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3A9625-3223-478A-B6F9-9B0D3C8BC014}" type="datetimeFigureOut">
              <a:rPr lang="en-CA" smtClean="0"/>
              <a:t>2020-07-17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20650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3A9625-3223-478A-B6F9-9B0D3C8BC014}" type="datetimeFigureOut">
              <a:rPr lang="en-CA" smtClean="0"/>
              <a:t>2020-07-17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43550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3A9625-3223-478A-B6F9-9B0D3C8BC014}" type="datetimeFigureOut">
              <a:rPr lang="en-CA" smtClean="0"/>
              <a:t>2020-07-17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409086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3A9625-3223-478A-B6F9-9B0D3C8BC014}" type="datetimeFigureOut">
              <a:rPr lang="en-CA" smtClean="0"/>
              <a:t>2020-07-17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143425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3A9625-3223-478A-B6F9-9B0D3C8BC014}" type="datetimeFigureOut">
              <a:rPr lang="en-CA" smtClean="0"/>
              <a:t>2020-07-17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416382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3A9625-3223-478A-B6F9-9B0D3C8BC014}" type="datetimeFigureOut">
              <a:rPr lang="en-CA" smtClean="0"/>
              <a:t>2020-07-17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160798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A9625-3223-478A-B6F9-9B0D3C8BC014}" type="datetimeFigureOut">
              <a:rPr lang="en-CA" smtClean="0"/>
              <a:t>2020-07-17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1667781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3A9625-3223-478A-B6F9-9B0D3C8BC014}" type="datetimeFigureOut">
              <a:rPr lang="en-CA" smtClean="0"/>
              <a:t>2020-07-17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235310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3A9625-3223-478A-B6F9-9B0D3C8BC014}" type="datetimeFigureOut">
              <a:rPr lang="en-CA" smtClean="0"/>
              <a:t>2020-07-17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331404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A9625-3223-478A-B6F9-9B0D3C8BC014}" type="datetimeFigureOut">
              <a:rPr lang="en-CA" smtClean="0"/>
              <a:t>2020-07-17</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431BF-1A65-4DAB-A88B-A24BB7DBBB86}" type="slidenum">
              <a:rPr lang="en-CA" smtClean="0"/>
              <a:t>‹#›</a:t>
            </a:fld>
            <a:endParaRPr lang="en-CA"/>
          </a:p>
        </p:txBody>
      </p:sp>
    </p:spTree>
    <p:extLst>
      <p:ext uri="{BB962C8B-B14F-4D97-AF65-F5344CB8AC3E}">
        <p14:creationId xmlns:p14="http://schemas.microsoft.com/office/powerpoint/2010/main" val="161408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1869084" y="2006386"/>
            <a:ext cx="5565531" cy="1231106"/>
          </a:xfrm>
          <a:prstGeom prst="rect">
            <a:avLst/>
          </a:prstGeom>
        </p:spPr>
        <p:txBody>
          <a:bodyPr vert="horz" wrap="square" lIns="0" tIns="0" rIns="0" bIns="0" rtlCol="0">
            <a:spAutoFit/>
          </a:bodyPr>
          <a:lstStyle/>
          <a:p>
            <a:pPr marL="31115" marR="5080" indent="-19050"/>
            <a:r>
              <a:rPr lang="en-CA" sz="4000" b="1" dirty="0">
                <a:solidFill>
                  <a:srgbClr val="C00000"/>
                </a:solidFill>
                <a:latin typeface="Lettera Text Std" panose="020B0504020101020102" pitchFamily="34" charset="0"/>
                <a:cs typeface="Arial" panose="020B0604020202020204" pitchFamily="34" charset="0"/>
              </a:rPr>
              <a:t>Student Experience </a:t>
            </a:r>
          </a:p>
          <a:p>
            <a:pPr marL="31115" marR="5080" indent="-19050"/>
            <a:r>
              <a:rPr lang="en-CA" sz="4000" b="1" dirty="0">
                <a:solidFill>
                  <a:srgbClr val="231F20"/>
                </a:solidFill>
                <a:latin typeface="Lettera Text Std" panose="020B0504020101020102" pitchFamily="34" charset="0"/>
                <a:cs typeface="Arial" panose="020B0604020202020204" pitchFamily="34" charset="0"/>
              </a:rPr>
              <a:t>2020</a:t>
            </a:r>
            <a:endParaRPr sz="4000" dirty="0">
              <a:latin typeface="Lettera Text Std" panose="020B0504020101020102" pitchFamily="34" charset="0"/>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4615" y="369277"/>
            <a:ext cx="1277963" cy="1637109"/>
          </a:xfrm>
          <a:prstGeom prst="rect">
            <a:avLst/>
          </a:prstGeom>
        </p:spPr>
      </p:pic>
      <p:sp>
        <p:nvSpPr>
          <p:cNvPr id="16" name="object 14"/>
          <p:cNvSpPr txBox="1"/>
          <p:nvPr/>
        </p:nvSpPr>
        <p:spPr>
          <a:xfrm>
            <a:off x="1869083" y="3474884"/>
            <a:ext cx="5565531" cy="738664"/>
          </a:xfrm>
          <a:prstGeom prst="rect">
            <a:avLst/>
          </a:prstGeom>
        </p:spPr>
        <p:txBody>
          <a:bodyPr vert="horz" wrap="square" lIns="0" tIns="0" rIns="0" bIns="0" rtlCol="0">
            <a:spAutoFit/>
          </a:bodyPr>
          <a:lstStyle/>
          <a:p>
            <a:pPr marL="31115" marR="5080" indent="-19050"/>
            <a:r>
              <a:rPr lang="en-CA" sz="2400" dirty="0">
                <a:solidFill>
                  <a:srgbClr val="231F20"/>
                </a:solidFill>
                <a:latin typeface="Lettera Text Std" panose="020B0504020101020102" pitchFamily="34" charset="0"/>
                <a:cs typeface="Arial" panose="020B0604020202020204" pitchFamily="34" charset="0"/>
              </a:rPr>
              <a:t>Making the Most of your Daniels Experience! </a:t>
            </a:r>
            <a:endParaRPr sz="2400" dirty="0">
              <a:latin typeface="Lettera Text Std" panose="020B0504020101020102" pitchFamily="34" charset="0"/>
              <a:cs typeface="Arial" panose="020B0604020202020204" pitchFamily="34" charset="0"/>
            </a:endParaRPr>
          </a:p>
        </p:txBody>
      </p:sp>
    </p:spTree>
    <p:extLst>
      <p:ext uri="{BB962C8B-B14F-4D97-AF65-F5344CB8AC3E}">
        <p14:creationId xmlns:p14="http://schemas.microsoft.com/office/powerpoint/2010/main" val="344475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423" y="925325"/>
            <a:ext cx="4392295" cy="553998"/>
          </a:xfrm>
          <a:prstGeom prst="rect">
            <a:avLst/>
          </a:prstGeom>
        </p:spPr>
        <p:txBody>
          <a:bodyPr vert="horz" wrap="square" lIns="0" tIns="0" rIns="0" bIns="0" rtlCol="0">
            <a:spAutoFit/>
          </a:bodyPr>
          <a:lstStyle/>
          <a:p>
            <a:pPr marL="12700">
              <a:lnSpc>
                <a:spcPct val="100000"/>
              </a:lnSpc>
            </a:pPr>
            <a:r>
              <a:rPr lang="en-US" sz="3600" b="1" dirty="0">
                <a:solidFill>
                  <a:srgbClr val="231F20"/>
                </a:solidFill>
                <a:latin typeface="Lettera Text Std" panose="020B0504020101020102" pitchFamily="34" charset="0"/>
                <a:cs typeface="Arial" panose="020B0604020202020204" pitchFamily="34" charset="0"/>
              </a:rPr>
              <a:t>Why get involved?</a:t>
            </a:r>
            <a:endParaRPr sz="3600" dirty="0">
              <a:latin typeface="Lettera Text Std" panose="020B0504020101020102" pitchFamily="34" charset="0"/>
              <a:cs typeface="Arial" panose="020B0604020202020204" pitchFamily="34" charset="0"/>
            </a:endParaRPr>
          </a:p>
        </p:txBody>
      </p:sp>
      <p:sp>
        <p:nvSpPr>
          <p:cNvPr id="3" name="object 3"/>
          <p:cNvSpPr txBox="1"/>
          <p:nvPr/>
        </p:nvSpPr>
        <p:spPr>
          <a:xfrm>
            <a:off x="532423" y="1709891"/>
            <a:ext cx="7345485" cy="4666342"/>
          </a:xfrm>
          <a:prstGeom prst="rect">
            <a:avLst/>
          </a:prstGeom>
        </p:spPr>
        <p:txBody>
          <a:bodyPr vert="horz" wrap="square" lIns="0" tIns="0" rIns="0" bIns="0" rtlCol="0">
            <a:spAutoFit/>
          </a:bodyPr>
          <a:lstStyle/>
          <a:p>
            <a:pPr marL="12700" marR="5080">
              <a:lnSpc>
                <a:spcPct val="107200"/>
              </a:lnSpc>
            </a:pPr>
            <a:r>
              <a:rPr lang="en-GB" sz="1600" dirty="0">
                <a:latin typeface="Lettera Text Std" panose="020B0504020101020102" pitchFamily="34" charset="0"/>
                <a:cs typeface="Arial" panose="020B0604020202020204" pitchFamily="34" charset="0"/>
              </a:rPr>
              <a:t>Learning isn't limited to lectures, libraries and laboratories. Getting involved on campus is one of the best ways to create a sense of belonging at U of T. If you can't find what you're looking for, start something new.  Becoming engaged in the student life of the University can be fun and rewarding.</a:t>
            </a:r>
          </a:p>
          <a:p>
            <a:pPr marL="12700" marR="5080">
              <a:lnSpc>
                <a:spcPct val="107200"/>
              </a:lnSpc>
            </a:pPr>
            <a:endParaRPr lang="en-GB" sz="1600" dirty="0">
              <a:latin typeface="Lettera Text Std" panose="020B0504020101020102" pitchFamily="34" charset="0"/>
              <a:cs typeface="Arial" panose="020B0604020202020204" pitchFamily="34" charset="0"/>
            </a:endParaRPr>
          </a:p>
          <a:p>
            <a:pPr marL="12700" marR="5080">
              <a:lnSpc>
                <a:spcPct val="107200"/>
              </a:lnSpc>
            </a:pPr>
            <a:r>
              <a:rPr lang="en-US" sz="1600" dirty="0">
                <a:latin typeface="Lettera Text Std" panose="020B0504020101020102" pitchFamily="34" charset="0"/>
                <a:cs typeface="Arial" panose="020B0604020202020204" pitchFamily="34" charset="0"/>
              </a:rPr>
              <a:t>Getting involved at Daniels, within the campus or in the community helps enhance your experience at the university. </a:t>
            </a:r>
            <a:r>
              <a:rPr lang="en-US" sz="1600" dirty="0">
                <a:solidFill>
                  <a:srgbClr val="231F20"/>
                </a:solidFill>
                <a:latin typeface="Lettera Text Std" panose="020B0504020101020102" pitchFamily="34" charset="0"/>
                <a:cs typeface="Arial" panose="020B0604020202020204" pitchFamily="34" charset="0"/>
              </a:rPr>
              <a:t>It is beneficial in many ways, such as:</a:t>
            </a:r>
          </a:p>
          <a:p>
            <a:pPr marL="12700" marR="5080">
              <a:lnSpc>
                <a:spcPct val="107200"/>
              </a:lnSpc>
            </a:pPr>
            <a:endParaRPr lang="en-US" sz="1600" dirty="0">
              <a:solidFill>
                <a:srgbClr val="231F20"/>
              </a:solidFill>
              <a:latin typeface="Lettera Text Std" panose="020B0504020101020102" pitchFamily="34" charset="0"/>
              <a:cs typeface="Arial" panose="020B0604020202020204" pitchFamily="34" charset="0"/>
            </a:endParaRPr>
          </a:p>
          <a:p>
            <a:pPr marL="755650" marR="5080" lvl="1" indent="-285750">
              <a:lnSpc>
                <a:spcPct val="107200"/>
              </a:lnSpc>
              <a:buFont typeface="Arial" panose="020B0604020202020204" pitchFamily="34" charset="0"/>
              <a:buChar char="•"/>
            </a:pPr>
            <a:r>
              <a:rPr lang="en-US" sz="1600" dirty="0">
                <a:solidFill>
                  <a:srgbClr val="231F20"/>
                </a:solidFill>
                <a:latin typeface="Lettera Text Std" panose="020B0504020101020102" pitchFamily="34" charset="0"/>
                <a:cs typeface="Arial" panose="020B0604020202020204" pitchFamily="34" charset="0"/>
              </a:rPr>
              <a:t>Connect with other students with similar interests</a:t>
            </a:r>
          </a:p>
          <a:p>
            <a:pPr marL="755650" marR="5080" lvl="1" indent="-285750">
              <a:lnSpc>
                <a:spcPct val="107200"/>
              </a:lnSpc>
              <a:buFont typeface="Arial" panose="020B0604020202020204" pitchFamily="34" charset="0"/>
              <a:buChar char="•"/>
            </a:pPr>
            <a:r>
              <a:rPr lang="en-US" sz="1600" dirty="0">
                <a:solidFill>
                  <a:srgbClr val="231F20"/>
                </a:solidFill>
                <a:latin typeface="Lettera Text Std" panose="020B0504020101020102" pitchFamily="34" charset="0"/>
                <a:cs typeface="Arial" panose="020B0604020202020204" pitchFamily="34" charset="0"/>
              </a:rPr>
              <a:t>Connect with organizations that interest you on and off campus</a:t>
            </a:r>
          </a:p>
          <a:p>
            <a:pPr marL="755650" marR="5080" lvl="1" indent="-285750">
              <a:lnSpc>
                <a:spcPct val="107200"/>
              </a:lnSpc>
              <a:buFont typeface="Arial" panose="020B0604020202020204" pitchFamily="34" charset="0"/>
              <a:buChar char="•"/>
            </a:pPr>
            <a:r>
              <a:rPr lang="en-US" sz="1600" dirty="0">
                <a:solidFill>
                  <a:srgbClr val="231F20"/>
                </a:solidFill>
                <a:latin typeface="Lettera Text Std" panose="020B0504020101020102" pitchFamily="34" charset="0"/>
                <a:cs typeface="Arial" panose="020B0604020202020204" pitchFamily="34" charset="0"/>
              </a:rPr>
              <a:t>Learn new skills</a:t>
            </a:r>
          </a:p>
          <a:p>
            <a:pPr marL="755650" marR="5080" lvl="1" indent="-285750">
              <a:lnSpc>
                <a:spcPct val="107200"/>
              </a:lnSpc>
              <a:buFont typeface="Arial" panose="020B0604020202020204" pitchFamily="34" charset="0"/>
              <a:buChar char="•"/>
            </a:pPr>
            <a:r>
              <a:rPr lang="en-US" sz="1600" dirty="0">
                <a:solidFill>
                  <a:srgbClr val="231F20"/>
                </a:solidFill>
                <a:latin typeface="Lettera Text Std" panose="020B0504020101020102" pitchFamily="34" charset="0"/>
                <a:cs typeface="Arial" panose="020B0604020202020204" pitchFamily="34" charset="0"/>
              </a:rPr>
              <a:t>Follow a passion</a:t>
            </a:r>
          </a:p>
          <a:p>
            <a:pPr marL="755650" marR="5080" lvl="1" indent="-285750">
              <a:lnSpc>
                <a:spcPct val="107200"/>
              </a:lnSpc>
              <a:buFont typeface="Arial" panose="020B0604020202020204" pitchFamily="34" charset="0"/>
              <a:buChar char="•"/>
            </a:pPr>
            <a:r>
              <a:rPr lang="en-US" sz="1600" dirty="0">
                <a:solidFill>
                  <a:srgbClr val="231F20"/>
                </a:solidFill>
                <a:latin typeface="Lettera Text Std" panose="020B0504020101020102" pitchFamily="34" charset="0"/>
                <a:cs typeface="Arial" panose="020B0604020202020204" pitchFamily="34" charset="0"/>
              </a:rPr>
              <a:t>Create a Co-Curricular Record (CCR)</a:t>
            </a:r>
          </a:p>
          <a:p>
            <a:pPr marL="755650" marR="5080" lvl="1" indent="-285750">
              <a:lnSpc>
                <a:spcPct val="107200"/>
              </a:lnSpc>
              <a:buFont typeface="Arial" panose="020B0604020202020204" pitchFamily="34" charset="0"/>
              <a:buChar char="•"/>
            </a:pPr>
            <a:r>
              <a:rPr lang="en-US" sz="1600" dirty="0">
                <a:solidFill>
                  <a:srgbClr val="231F20"/>
                </a:solidFill>
                <a:latin typeface="Lettera Text Std" panose="020B0504020101020102" pitchFamily="34" charset="0"/>
                <a:cs typeface="Arial" panose="020B0604020202020204" pitchFamily="34" charset="0"/>
              </a:rPr>
              <a:t>Make more friends!</a:t>
            </a:r>
          </a:p>
          <a:p>
            <a:pPr marL="812800" marR="5080" lvl="1" indent="-342900">
              <a:lnSpc>
                <a:spcPct val="107200"/>
              </a:lnSpc>
              <a:buFont typeface="+mj-lt"/>
              <a:buAutoNum type="arabicPeriod"/>
            </a:pPr>
            <a:endParaRPr lang="en-US" sz="1600" dirty="0">
              <a:solidFill>
                <a:srgbClr val="231F20"/>
              </a:solidFill>
              <a:latin typeface="Lettera Text Std" panose="020B0504020101020102" pitchFamily="34" charset="0"/>
              <a:cs typeface="Arial" panose="020B0604020202020204" pitchFamily="34" charset="0"/>
            </a:endParaRPr>
          </a:p>
          <a:p>
            <a:pPr marL="12700" marR="5080">
              <a:lnSpc>
                <a:spcPct val="107200"/>
              </a:lnSpc>
            </a:pPr>
            <a:r>
              <a:rPr lang="en-US" sz="1600" dirty="0">
                <a:solidFill>
                  <a:srgbClr val="231F20"/>
                </a:solidFill>
                <a:latin typeface="Lettera Text Std" panose="020B0504020101020102" pitchFamily="34" charset="0"/>
                <a:cs typeface="Arial" panose="020B0604020202020204" pitchFamily="34" charset="0"/>
              </a:rPr>
              <a:t>Let us see how you can get started.</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542" y="4560763"/>
            <a:ext cx="1409700" cy="2105025"/>
          </a:xfrm>
          <a:prstGeom prst="rect">
            <a:avLst/>
          </a:prstGeom>
        </p:spPr>
      </p:pic>
    </p:spTree>
    <p:extLst>
      <p:ext uri="{BB962C8B-B14F-4D97-AF65-F5344CB8AC3E}">
        <p14:creationId xmlns:p14="http://schemas.microsoft.com/office/powerpoint/2010/main" val="895280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542" y="4560763"/>
            <a:ext cx="1409700" cy="2105025"/>
          </a:xfrm>
          <a:prstGeom prst="rect">
            <a:avLst/>
          </a:prstGeom>
        </p:spPr>
      </p:pic>
      <p:sp>
        <p:nvSpPr>
          <p:cNvPr id="23" name="object 2"/>
          <p:cNvSpPr txBox="1"/>
          <p:nvPr/>
        </p:nvSpPr>
        <p:spPr>
          <a:xfrm>
            <a:off x="532423" y="925325"/>
            <a:ext cx="6536592" cy="553998"/>
          </a:xfrm>
          <a:prstGeom prst="rect">
            <a:avLst/>
          </a:prstGeom>
        </p:spPr>
        <p:txBody>
          <a:bodyPr vert="horz" wrap="square" lIns="0" tIns="0" rIns="0" bIns="0" rtlCol="0">
            <a:spAutoFit/>
          </a:bodyPr>
          <a:lstStyle/>
          <a:p>
            <a:pPr marL="12700">
              <a:lnSpc>
                <a:spcPct val="100000"/>
              </a:lnSpc>
            </a:pPr>
            <a:r>
              <a:rPr lang="en-US" sz="3600" b="1" dirty="0">
                <a:solidFill>
                  <a:srgbClr val="231F20"/>
                </a:solidFill>
                <a:latin typeface="Lettera Text Std" panose="020B0504020101020102" pitchFamily="34" charset="0"/>
                <a:cs typeface="Arial" panose="020B0604020202020204" pitchFamily="34" charset="0"/>
              </a:rPr>
              <a:t>Daniels Orientation 2020</a:t>
            </a:r>
            <a:endParaRPr sz="3600" dirty="0">
              <a:latin typeface="Lettera Text Std" panose="020B0504020101020102" pitchFamily="34" charset="0"/>
              <a:cs typeface="Arial" panose="020B0604020202020204" pitchFamily="34" charset="0"/>
            </a:endParaRPr>
          </a:p>
        </p:txBody>
      </p:sp>
      <p:sp>
        <p:nvSpPr>
          <p:cNvPr id="5" name="object 3">
            <a:extLst>
              <a:ext uri="{FF2B5EF4-FFF2-40B4-BE49-F238E27FC236}">
                <a16:creationId xmlns:a16="http://schemas.microsoft.com/office/drawing/2014/main" id="{B70C5C2A-FC68-4690-A3C9-BE5E4EB51A9F}"/>
              </a:ext>
            </a:extLst>
          </p:cNvPr>
          <p:cNvSpPr txBox="1"/>
          <p:nvPr/>
        </p:nvSpPr>
        <p:spPr>
          <a:xfrm>
            <a:off x="532424" y="1709891"/>
            <a:ext cx="4127500" cy="5255991"/>
          </a:xfrm>
          <a:prstGeom prst="rect">
            <a:avLst/>
          </a:prstGeom>
        </p:spPr>
        <p:txBody>
          <a:bodyPr vert="horz" wrap="square" lIns="0" tIns="0" rIns="0" bIns="0" rtlCol="0">
            <a:spAutoFit/>
          </a:bodyPr>
          <a:lstStyle/>
          <a:p>
            <a:pPr marL="12700" marR="5080"/>
            <a:r>
              <a:rPr lang="en-GB" sz="1600" dirty="0">
                <a:solidFill>
                  <a:srgbClr val="231F20"/>
                </a:solidFill>
                <a:latin typeface="Lettera Text Std" panose="020B0504020101020102" pitchFamily="34" charset="0"/>
                <a:cs typeface="Arial" panose="020B0604020202020204" pitchFamily="34" charset="0"/>
              </a:rPr>
              <a:t>Orientation is full of  fun and informative events and activities to help you make a smooth transition to your first year at U of T. Orientation Week  is your first opportunity to become involved Daniels student community. </a:t>
            </a:r>
          </a:p>
          <a:p>
            <a:pPr marL="12700" marR="5080"/>
            <a:endParaRPr lang="en-GB" sz="1600" dirty="0">
              <a:solidFill>
                <a:srgbClr val="231F20"/>
              </a:solidFill>
              <a:latin typeface="Lettera Text Std" panose="020B0504020101020102" pitchFamily="34" charset="0"/>
              <a:cs typeface="Arial" panose="020B0604020202020204" pitchFamily="34" charset="0"/>
            </a:endParaRPr>
          </a:p>
          <a:p>
            <a:pPr marL="12700" marR="5080"/>
            <a:r>
              <a:rPr lang="en-GB" sz="1600" dirty="0">
                <a:solidFill>
                  <a:srgbClr val="231F20"/>
                </a:solidFill>
                <a:latin typeface="Lettera Text Std" panose="020B0504020101020102" pitchFamily="34" charset="0"/>
                <a:cs typeface="Arial" panose="020B0604020202020204" pitchFamily="34" charset="0"/>
              </a:rPr>
              <a:t>Through virtual events, get acquainted with your peers and the </a:t>
            </a:r>
            <a:r>
              <a:rPr lang="en-GB" sz="1600" dirty="0" err="1">
                <a:solidFill>
                  <a:srgbClr val="231F20"/>
                </a:solidFill>
                <a:latin typeface="Lettera Text Std" panose="020B0504020101020102" pitchFamily="34" charset="0"/>
                <a:cs typeface="Arial" panose="020B0604020202020204" pitchFamily="34" charset="0"/>
              </a:rPr>
              <a:t>Uof</a:t>
            </a:r>
            <a:r>
              <a:rPr lang="en-GB" sz="1600" dirty="0">
                <a:solidFill>
                  <a:srgbClr val="231F20"/>
                </a:solidFill>
                <a:latin typeface="Lettera Text Std" panose="020B0504020101020102" pitchFamily="34" charset="0"/>
                <a:cs typeface="Arial" panose="020B0604020202020204" pitchFamily="34" charset="0"/>
              </a:rPr>
              <a:t> T facilities on fun-filled days to kick off university. Registration information will be available during the summer. </a:t>
            </a:r>
          </a:p>
          <a:p>
            <a:pPr marL="12700" marR="5080">
              <a:lnSpc>
                <a:spcPct val="107200"/>
              </a:lnSpc>
            </a:pPr>
            <a:endParaRPr lang="en-GB" sz="1600" dirty="0">
              <a:solidFill>
                <a:srgbClr val="231F20"/>
              </a:solidFill>
              <a:latin typeface="Lettera Text Std" panose="020B0504020101020102" pitchFamily="34" charset="0"/>
              <a:cs typeface="Arial" panose="020B0604020202020204" pitchFamily="34" charset="0"/>
            </a:endParaRPr>
          </a:p>
          <a:p>
            <a:pPr marL="12700" marR="5080">
              <a:lnSpc>
                <a:spcPct val="107200"/>
              </a:lnSpc>
            </a:pPr>
            <a:r>
              <a:rPr lang="en-GB" sz="1600" dirty="0">
                <a:solidFill>
                  <a:srgbClr val="231F20"/>
                </a:solidFill>
                <a:latin typeface="Lettera Text Std" panose="020B0504020101020102" pitchFamily="34" charset="0"/>
                <a:cs typeface="Arial" panose="020B0604020202020204" pitchFamily="34" charset="0"/>
              </a:rPr>
              <a:t>Orientation will help you:</a:t>
            </a:r>
            <a:endParaRPr lang="en-US" sz="1600" dirty="0">
              <a:solidFill>
                <a:srgbClr val="231F20"/>
              </a:solidFill>
              <a:latin typeface="Lettera Text Std" panose="020B0504020101020102" pitchFamily="34" charset="0"/>
              <a:cs typeface="Arial" panose="020B0604020202020204" pitchFamily="34" charset="0"/>
            </a:endParaRPr>
          </a:p>
          <a:p>
            <a:pPr marL="755650" marR="5080" lvl="1" indent="-285750">
              <a:lnSpc>
                <a:spcPct val="107200"/>
              </a:lnSpc>
              <a:buFont typeface="Arial" panose="020B0604020202020204" pitchFamily="34" charset="0"/>
              <a:buChar char="•"/>
            </a:pPr>
            <a:r>
              <a:rPr lang="en-US" sz="1600" dirty="0">
                <a:solidFill>
                  <a:srgbClr val="231F20"/>
                </a:solidFill>
                <a:latin typeface="Lettera Text Std" panose="020B0504020101020102" pitchFamily="34" charset="0"/>
                <a:cs typeface="Arial" panose="020B0604020202020204" pitchFamily="34" charset="0"/>
              </a:rPr>
              <a:t>Connect with campus life</a:t>
            </a:r>
          </a:p>
          <a:p>
            <a:pPr marL="755650" marR="5080" lvl="1" indent="-285750">
              <a:lnSpc>
                <a:spcPct val="107200"/>
              </a:lnSpc>
              <a:buFont typeface="Arial" panose="020B0604020202020204" pitchFamily="34" charset="0"/>
              <a:buChar char="•"/>
            </a:pPr>
            <a:r>
              <a:rPr lang="en-US" sz="1600" dirty="0">
                <a:solidFill>
                  <a:srgbClr val="231F20"/>
                </a:solidFill>
                <a:latin typeface="Lettera Text Std" panose="020B0504020101020102" pitchFamily="34" charset="0"/>
                <a:cs typeface="Arial" panose="020B0604020202020204" pitchFamily="34" charset="0"/>
              </a:rPr>
              <a:t>Learn about opportunities</a:t>
            </a:r>
          </a:p>
          <a:p>
            <a:pPr marL="755650" marR="5080" lvl="1" indent="-285750">
              <a:lnSpc>
                <a:spcPct val="107200"/>
              </a:lnSpc>
              <a:buFont typeface="Arial" panose="020B0604020202020204" pitchFamily="34" charset="0"/>
              <a:buChar char="•"/>
            </a:pPr>
            <a:r>
              <a:rPr lang="en-US" sz="1600" dirty="0">
                <a:solidFill>
                  <a:srgbClr val="231F20"/>
                </a:solidFill>
                <a:latin typeface="Lettera Text Std" panose="020B0504020101020102" pitchFamily="34" charset="0"/>
                <a:cs typeface="Arial" panose="020B0604020202020204" pitchFamily="34" charset="0"/>
              </a:rPr>
              <a:t>Meet your future peers</a:t>
            </a:r>
          </a:p>
          <a:p>
            <a:pPr marL="755650" marR="5080" lvl="1" indent="-285750">
              <a:lnSpc>
                <a:spcPct val="107200"/>
              </a:lnSpc>
              <a:buFont typeface="Arial" panose="020B0604020202020204" pitchFamily="34" charset="0"/>
              <a:buChar char="•"/>
            </a:pPr>
            <a:r>
              <a:rPr lang="en-US" sz="1600" dirty="0">
                <a:solidFill>
                  <a:srgbClr val="231F20"/>
                </a:solidFill>
                <a:latin typeface="Lettera Text Std" panose="020B0504020101020102" pitchFamily="34" charset="0"/>
                <a:cs typeface="Arial" panose="020B0604020202020204" pitchFamily="34" charset="0"/>
              </a:rPr>
              <a:t>Make new friends!</a:t>
            </a:r>
          </a:p>
          <a:p>
            <a:pPr marL="812800" marR="5080" lvl="1" indent="-342900">
              <a:lnSpc>
                <a:spcPct val="107200"/>
              </a:lnSpc>
              <a:buFont typeface="+mj-lt"/>
              <a:buAutoNum type="arabicPeriod"/>
            </a:pPr>
            <a:endParaRPr lang="en-US" sz="1600" dirty="0">
              <a:solidFill>
                <a:srgbClr val="231F20"/>
              </a:solidFill>
              <a:latin typeface="Lettera Text Std" panose="020B0504020101020102" pitchFamily="34" charset="0"/>
              <a:cs typeface="Arial" panose="020B0604020202020204" pitchFamily="34" charset="0"/>
            </a:endParaRP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p:txBody>
      </p:sp>
      <p:pic>
        <p:nvPicPr>
          <p:cNvPr id="9" name="Picture 8" descr="A person standing in front of a crowd&#10;&#10;Description automatically generated">
            <a:extLst>
              <a:ext uri="{FF2B5EF4-FFF2-40B4-BE49-F238E27FC236}">
                <a16:creationId xmlns:a16="http://schemas.microsoft.com/office/drawing/2014/main" id="{38162D3D-9FC4-4E4E-9AA0-7BB9D039D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8604" y="3812143"/>
            <a:ext cx="2555072" cy="1704420"/>
          </a:xfrm>
          <a:prstGeom prst="rect">
            <a:avLst/>
          </a:prstGeom>
        </p:spPr>
      </p:pic>
      <p:pic>
        <p:nvPicPr>
          <p:cNvPr id="11" name="Picture 10" descr="A group of people standing in front of a crowd&#10;&#10;Description automatically generated">
            <a:extLst>
              <a:ext uri="{FF2B5EF4-FFF2-40B4-BE49-F238E27FC236}">
                <a16:creationId xmlns:a16="http://schemas.microsoft.com/office/drawing/2014/main" id="{8F13A68B-0974-488B-B221-EAB7AC570E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8604" y="1793522"/>
            <a:ext cx="2555073" cy="1704421"/>
          </a:xfrm>
          <a:prstGeom prst="rect">
            <a:avLst/>
          </a:prstGeom>
        </p:spPr>
      </p:pic>
    </p:spTree>
    <p:extLst>
      <p:ext uri="{BB962C8B-B14F-4D97-AF65-F5344CB8AC3E}">
        <p14:creationId xmlns:p14="http://schemas.microsoft.com/office/powerpoint/2010/main" val="126317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8552" y="846549"/>
            <a:ext cx="7609840" cy="4671600"/>
          </a:xfrm>
          <a:prstGeom prst="rect">
            <a:avLst/>
          </a:prstGeom>
        </p:spPr>
        <p:txBody>
          <a:bodyPr vert="horz" wrap="square" lIns="0" tIns="0" rIns="0" bIns="0" rtlCol="0">
            <a:spAutoFit/>
          </a:bodyPr>
          <a:lstStyle/>
          <a:p>
            <a:pPr marL="12700" marR="1063625">
              <a:lnSpc>
                <a:spcPct val="69400"/>
              </a:lnSpc>
              <a:tabLst>
                <a:tab pos="1108710" algn="l"/>
                <a:tab pos="1923414" algn="l"/>
                <a:tab pos="2428240" algn="l"/>
                <a:tab pos="2831465" algn="l"/>
                <a:tab pos="3695700" algn="l"/>
                <a:tab pos="4440555" algn="l"/>
                <a:tab pos="5226050" algn="l"/>
              </a:tabLst>
            </a:pPr>
            <a:r>
              <a:rPr lang="en-US" sz="7200" b="1" dirty="0">
                <a:solidFill>
                  <a:srgbClr val="D2232A"/>
                </a:solidFill>
                <a:latin typeface="Lettera Text Std" panose="020B0504020101020102" pitchFamily="34" charset="0"/>
                <a:cs typeface="Arial" panose="020B0604020202020204" pitchFamily="34" charset="0"/>
              </a:rPr>
              <a:t>Your student experience is about more than your academic experience. </a:t>
            </a:r>
            <a:endParaRPr sz="7200" dirty="0">
              <a:latin typeface="Lettera Text Std" panose="020B0504020101020102"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542" y="4560763"/>
            <a:ext cx="1409700" cy="2105025"/>
          </a:xfrm>
          <a:prstGeom prst="rect">
            <a:avLst/>
          </a:prstGeom>
        </p:spPr>
      </p:pic>
    </p:spTree>
    <p:extLst>
      <p:ext uri="{BB962C8B-B14F-4D97-AF65-F5344CB8AC3E}">
        <p14:creationId xmlns:p14="http://schemas.microsoft.com/office/powerpoint/2010/main" val="65610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2423" y="1701099"/>
            <a:ext cx="3362569" cy="3683957"/>
          </a:xfrm>
          <a:prstGeom prst="rect">
            <a:avLst/>
          </a:prstGeom>
        </p:spPr>
        <p:txBody>
          <a:bodyPr vert="horz" wrap="square" lIns="0" tIns="0" rIns="0" bIns="0" rtlCol="0">
            <a:spAutoFit/>
          </a:bodyPr>
          <a:lstStyle/>
          <a:p>
            <a:pPr marL="12700" marR="5080">
              <a:lnSpc>
                <a:spcPct val="107200"/>
              </a:lnSpc>
            </a:pPr>
            <a:r>
              <a:rPr lang="en-GB" sz="1600" dirty="0">
                <a:solidFill>
                  <a:srgbClr val="231F20"/>
                </a:solidFill>
                <a:latin typeface="Lettera Text Std" panose="020B0504020101020102" pitchFamily="34" charset="0"/>
                <a:cs typeface="Arial" panose="020B0604020202020204" pitchFamily="34" charset="0"/>
              </a:rPr>
              <a:t>The Daniels Mentorship Program provides first-year students with the opportunity to connect with other first-year students and upper- year students to develop friendships and to learn about resources, opportunities, and life at the Daniels Faculty and University of Toronto. </a:t>
            </a:r>
          </a:p>
          <a:p>
            <a:pPr marL="12700" marR="5080">
              <a:lnSpc>
                <a:spcPct val="107200"/>
              </a:lnSpc>
            </a:pPr>
            <a:endParaRPr lang="en-GB" sz="1600" dirty="0">
              <a:solidFill>
                <a:srgbClr val="231F20"/>
              </a:solidFill>
              <a:latin typeface="Lettera Text Std" panose="020B0504020101020102" pitchFamily="34" charset="0"/>
              <a:cs typeface="Arial" panose="020B0604020202020204" pitchFamily="34" charset="0"/>
            </a:endParaRPr>
          </a:p>
          <a:p>
            <a:pPr marL="12700" marR="5080">
              <a:lnSpc>
                <a:spcPct val="107200"/>
              </a:lnSpc>
            </a:pPr>
            <a:r>
              <a:rPr lang="en-GB" sz="1600" dirty="0">
                <a:solidFill>
                  <a:srgbClr val="231F20"/>
                </a:solidFill>
                <a:latin typeface="Lettera Text Std" panose="020B0504020101020102" pitchFamily="34" charset="0"/>
                <a:cs typeface="Arial" panose="020B0604020202020204" pitchFamily="34" charset="0"/>
              </a:rPr>
              <a:t>Mentorship program will appear on your co-curricular record. If you have any questions please contact registrar@daniels.utoronto.ca. </a:t>
            </a:r>
            <a:endParaRPr lang="en-GB" sz="1600" dirty="0">
              <a:latin typeface="Lettera Text Std" panose="020B0504020101020102" pitchFamily="34" charset="0"/>
              <a:cs typeface="Arial" panose="020B0604020202020204"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542" y="4560763"/>
            <a:ext cx="1409700" cy="2105025"/>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4202" y="2998179"/>
            <a:ext cx="3764385" cy="2509590"/>
          </a:xfrm>
          <a:prstGeom prst="rect">
            <a:avLst/>
          </a:prstGeom>
        </p:spPr>
      </p:pic>
      <p:sp>
        <p:nvSpPr>
          <p:cNvPr id="5" name="object 2">
            <a:extLst>
              <a:ext uri="{FF2B5EF4-FFF2-40B4-BE49-F238E27FC236}">
                <a16:creationId xmlns:a16="http://schemas.microsoft.com/office/drawing/2014/main" id="{36A991F1-9B63-4A3F-BFBE-B44991D468A6}"/>
              </a:ext>
            </a:extLst>
          </p:cNvPr>
          <p:cNvSpPr txBox="1"/>
          <p:nvPr/>
        </p:nvSpPr>
        <p:spPr>
          <a:xfrm>
            <a:off x="532423" y="925325"/>
            <a:ext cx="6536592" cy="553998"/>
          </a:xfrm>
          <a:prstGeom prst="rect">
            <a:avLst/>
          </a:prstGeom>
        </p:spPr>
        <p:txBody>
          <a:bodyPr vert="horz" wrap="square" lIns="0" tIns="0" rIns="0" bIns="0" rtlCol="0">
            <a:spAutoFit/>
          </a:bodyPr>
          <a:lstStyle/>
          <a:p>
            <a:pPr marL="12700">
              <a:lnSpc>
                <a:spcPct val="100000"/>
              </a:lnSpc>
            </a:pPr>
            <a:r>
              <a:rPr lang="en-US" sz="3600" b="1" dirty="0">
                <a:solidFill>
                  <a:srgbClr val="231F20"/>
                </a:solidFill>
                <a:latin typeface="Lettera Text Std" panose="020B0504020101020102" pitchFamily="34" charset="0"/>
                <a:cs typeface="Arial" panose="020B0604020202020204" pitchFamily="34" charset="0"/>
              </a:rPr>
              <a:t>Daniels Mentorship Program</a:t>
            </a:r>
          </a:p>
        </p:txBody>
      </p:sp>
    </p:spTree>
    <p:extLst>
      <p:ext uri="{BB962C8B-B14F-4D97-AF65-F5344CB8AC3E}">
        <p14:creationId xmlns:p14="http://schemas.microsoft.com/office/powerpoint/2010/main" val="239844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95DB2E-0896-40A0-8C16-C6FB57EF6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542" y="4560763"/>
            <a:ext cx="1409700" cy="2105025"/>
          </a:xfrm>
          <a:prstGeom prst="rect">
            <a:avLst/>
          </a:prstGeom>
        </p:spPr>
      </p:pic>
      <p:sp>
        <p:nvSpPr>
          <p:cNvPr id="7" name="object 2">
            <a:extLst>
              <a:ext uri="{FF2B5EF4-FFF2-40B4-BE49-F238E27FC236}">
                <a16:creationId xmlns:a16="http://schemas.microsoft.com/office/drawing/2014/main" id="{0584B37F-B9E7-44C2-91B2-EC874F90C1DD}"/>
              </a:ext>
            </a:extLst>
          </p:cNvPr>
          <p:cNvSpPr txBox="1"/>
          <p:nvPr/>
        </p:nvSpPr>
        <p:spPr>
          <a:xfrm>
            <a:off x="532423" y="925325"/>
            <a:ext cx="6703646" cy="1661993"/>
          </a:xfrm>
          <a:prstGeom prst="rect">
            <a:avLst/>
          </a:prstGeom>
        </p:spPr>
        <p:txBody>
          <a:bodyPr vert="horz" wrap="square" lIns="0" tIns="0" rIns="0" bIns="0" rtlCol="0">
            <a:spAutoFit/>
          </a:bodyPr>
          <a:lstStyle/>
          <a:p>
            <a:pPr marL="12700">
              <a:lnSpc>
                <a:spcPct val="100000"/>
              </a:lnSpc>
            </a:pPr>
            <a:r>
              <a:rPr lang="en-US" sz="3600" b="1" dirty="0">
                <a:solidFill>
                  <a:srgbClr val="231F20"/>
                </a:solidFill>
                <a:latin typeface="Lettera Text Std" panose="020B0504020101020102" pitchFamily="34" charset="0"/>
                <a:cs typeface="Arial" panose="020B0604020202020204" pitchFamily="34" charset="0"/>
              </a:rPr>
              <a:t>Architecture and Visual Studies Student Union</a:t>
            </a:r>
          </a:p>
          <a:p>
            <a:pPr marL="12700">
              <a:lnSpc>
                <a:spcPct val="100000"/>
              </a:lnSpc>
            </a:pPr>
            <a:r>
              <a:rPr lang="en-US" sz="3600" b="1" dirty="0">
                <a:solidFill>
                  <a:srgbClr val="231F20"/>
                </a:solidFill>
                <a:latin typeface="Lettera Text Std" panose="020B0504020101020102" pitchFamily="34" charset="0"/>
                <a:cs typeface="Arial" panose="020B0604020202020204" pitchFamily="34" charset="0"/>
              </a:rPr>
              <a:t>AVSSU</a:t>
            </a:r>
          </a:p>
        </p:txBody>
      </p:sp>
      <p:sp>
        <p:nvSpPr>
          <p:cNvPr id="9" name="object 3">
            <a:extLst>
              <a:ext uri="{FF2B5EF4-FFF2-40B4-BE49-F238E27FC236}">
                <a16:creationId xmlns:a16="http://schemas.microsoft.com/office/drawing/2014/main" id="{34B3A156-71E7-49F2-A66E-104D66757877}"/>
              </a:ext>
            </a:extLst>
          </p:cNvPr>
          <p:cNvSpPr txBox="1"/>
          <p:nvPr/>
        </p:nvSpPr>
        <p:spPr>
          <a:xfrm>
            <a:off x="532423" y="2972469"/>
            <a:ext cx="7001119" cy="1969770"/>
          </a:xfrm>
          <a:prstGeom prst="rect">
            <a:avLst/>
          </a:prstGeom>
        </p:spPr>
        <p:txBody>
          <a:bodyPr vert="horz" wrap="square" lIns="0" tIns="0" rIns="0" bIns="0" rtlCol="0">
            <a:spAutoFit/>
          </a:bodyPr>
          <a:lstStyle/>
          <a:p>
            <a:pPr marL="12700" marR="5080"/>
            <a:r>
              <a:rPr lang="en-GB" sz="1600" dirty="0">
                <a:solidFill>
                  <a:srgbClr val="231F20"/>
                </a:solidFill>
                <a:latin typeface="Lettera Text Std" panose="020B0504020101020102" pitchFamily="34" charset="0"/>
                <a:cs typeface="Arial" panose="020B0604020202020204" pitchFamily="34" charset="0"/>
              </a:rPr>
              <a:t>The Architecture and Visual Studies Students Union (AVSSU) is a democratically elected student government. AVSSU represents and advocates for the rights of the undergraduate student body at the John H. Daniels Faculty of Architecture, Landscape, and Design at the University of Toronto. </a:t>
            </a:r>
          </a:p>
          <a:p>
            <a:pPr marL="12700" marR="5080"/>
            <a:endParaRPr lang="en-GB" sz="1600" dirty="0">
              <a:solidFill>
                <a:srgbClr val="231F20"/>
              </a:solidFill>
              <a:latin typeface="Lettera Text Std" panose="020B0504020101020102" pitchFamily="34" charset="0"/>
              <a:cs typeface="Arial" panose="020B0604020202020204" pitchFamily="34" charset="0"/>
            </a:endParaRPr>
          </a:p>
          <a:p>
            <a:pPr marL="12700" marR="5080"/>
            <a:r>
              <a:rPr lang="en-GB" sz="1600" dirty="0">
                <a:solidFill>
                  <a:srgbClr val="231F20"/>
                </a:solidFill>
                <a:latin typeface="Lettera Text Std" panose="020B0504020101020102" pitchFamily="34" charset="0"/>
                <a:cs typeface="Arial" panose="020B0604020202020204" pitchFamily="34" charset="0"/>
              </a:rPr>
              <a:t>Explore past events and what AVSSU is up to by visiting:  http://www.avssu.ca/. </a:t>
            </a:r>
          </a:p>
          <a:p>
            <a:pPr marL="12700" marR="5080"/>
            <a:endParaRPr lang="en-GB" sz="1600" dirty="0">
              <a:solidFill>
                <a:srgbClr val="231F20"/>
              </a:solidFill>
              <a:latin typeface="Lettera Text Std" panose="020B0504020101020102" pitchFamily="34" charset="0"/>
              <a:cs typeface="Arial" panose="020B0604020202020204" pitchFamily="34" charset="0"/>
            </a:endParaRPr>
          </a:p>
          <a:p>
            <a:pPr marL="12700" marR="5080"/>
            <a:r>
              <a:rPr lang="en-GB" sz="1600" dirty="0">
                <a:solidFill>
                  <a:srgbClr val="231F20"/>
                </a:solidFill>
                <a:latin typeface="Lettera Text Std" panose="020B0504020101020102" pitchFamily="34" charset="0"/>
                <a:cs typeface="Arial" panose="020B0604020202020204" pitchFamily="34" charset="0"/>
              </a:rPr>
              <a:t>You can also contact AVSSU at avssu@daniels.utoronto.ca.</a:t>
            </a:r>
            <a:endParaRPr lang="en-US" sz="1600" dirty="0">
              <a:solidFill>
                <a:srgbClr val="231F20"/>
              </a:solidFill>
              <a:latin typeface="Lettera Text Std" panose="020B0504020101020102" pitchFamily="34" charset="0"/>
              <a:cs typeface="Arial" panose="020B0604020202020204" pitchFamily="34" charset="0"/>
            </a:endParaRPr>
          </a:p>
        </p:txBody>
      </p:sp>
    </p:spTree>
    <p:extLst>
      <p:ext uri="{BB962C8B-B14F-4D97-AF65-F5344CB8AC3E}">
        <p14:creationId xmlns:p14="http://schemas.microsoft.com/office/powerpoint/2010/main" val="313504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95DB2E-0896-40A0-8C16-C6FB57EF6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542" y="4560763"/>
            <a:ext cx="1409700" cy="2105025"/>
          </a:xfrm>
          <a:prstGeom prst="rect">
            <a:avLst/>
          </a:prstGeom>
        </p:spPr>
      </p:pic>
      <p:sp>
        <p:nvSpPr>
          <p:cNvPr id="7" name="object 2">
            <a:extLst>
              <a:ext uri="{FF2B5EF4-FFF2-40B4-BE49-F238E27FC236}">
                <a16:creationId xmlns:a16="http://schemas.microsoft.com/office/drawing/2014/main" id="{0584B37F-B9E7-44C2-91B2-EC874F90C1DD}"/>
              </a:ext>
            </a:extLst>
          </p:cNvPr>
          <p:cNvSpPr txBox="1"/>
          <p:nvPr/>
        </p:nvSpPr>
        <p:spPr>
          <a:xfrm>
            <a:off x="532423" y="925325"/>
            <a:ext cx="6703646" cy="553998"/>
          </a:xfrm>
          <a:prstGeom prst="rect">
            <a:avLst/>
          </a:prstGeom>
        </p:spPr>
        <p:txBody>
          <a:bodyPr vert="horz" wrap="square" lIns="0" tIns="0" rIns="0" bIns="0" rtlCol="0">
            <a:spAutoFit/>
          </a:bodyPr>
          <a:lstStyle/>
          <a:p>
            <a:pPr marL="12700">
              <a:lnSpc>
                <a:spcPct val="100000"/>
              </a:lnSpc>
            </a:pPr>
            <a:r>
              <a:rPr lang="en-US" sz="3600" b="1" dirty="0">
                <a:solidFill>
                  <a:srgbClr val="231F20"/>
                </a:solidFill>
                <a:latin typeface="Lettera Text Std" panose="020B0504020101020102" pitchFamily="34" charset="0"/>
                <a:cs typeface="Arial" panose="020B0604020202020204" pitchFamily="34" charset="0"/>
              </a:rPr>
              <a:t>SHIFT </a:t>
            </a:r>
          </a:p>
        </p:txBody>
      </p:sp>
      <p:sp>
        <p:nvSpPr>
          <p:cNvPr id="9" name="object 3">
            <a:extLst>
              <a:ext uri="{FF2B5EF4-FFF2-40B4-BE49-F238E27FC236}">
                <a16:creationId xmlns:a16="http://schemas.microsoft.com/office/drawing/2014/main" id="{34B3A156-71E7-49F2-A66E-104D66757877}"/>
              </a:ext>
            </a:extLst>
          </p:cNvPr>
          <p:cNvSpPr txBox="1"/>
          <p:nvPr/>
        </p:nvSpPr>
        <p:spPr>
          <a:xfrm>
            <a:off x="532424" y="1852329"/>
            <a:ext cx="4813300" cy="2954655"/>
          </a:xfrm>
          <a:prstGeom prst="rect">
            <a:avLst/>
          </a:prstGeom>
        </p:spPr>
        <p:txBody>
          <a:bodyPr vert="horz" wrap="square" lIns="0" tIns="0" rIns="0" bIns="0" rtlCol="0">
            <a:spAutoFit/>
          </a:bodyPr>
          <a:lstStyle/>
          <a:p>
            <a:pPr marL="12700" marR="5080"/>
            <a:r>
              <a:rPr lang="en-GB" sz="1600" dirty="0">
                <a:solidFill>
                  <a:srgbClr val="231F20"/>
                </a:solidFill>
                <a:latin typeface="Lettera Text Std" panose="020B0504020101020102" pitchFamily="34" charset="0"/>
                <a:cs typeface="Arial" panose="020B0604020202020204" pitchFamily="34" charset="0"/>
              </a:rPr>
              <a:t>SHIFT is a student publication that seeks to promote the interdisciplinary nature of the undergraduate programs in visual and architectural studies at the University of Toronto. It is a dedicated space for discussions about art and design in Toronto and beyond. </a:t>
            </a:r>
          </a:p>
          <a:p>
            <a:pPr marL="12700" marR="5080"/>
            <a:endParaRPr lang="en-GB" sz="1600" dirty="0">
              <a:solidFill>
                <a:srgbClr val="231F20"/>
              </a:solidFill>
              <a:latin typeface="Lettera Text Std" panose="020B0504020101020102" pitchFamily="34" charset="0"/>
              <a:cs typeface="Arial" panose="020B0604020202020204" pitchFamily="34" charset="0"/>
            </a:endParaRPr>
          </a:p>
          <a:p>
            <a:pPr marL="12700" marR="5080"/>
            <a:r>
              <a:rPr lang="en-GB" sz="1600" dirty="0">
                <a:solidFill>
                  <a:srgbClr val="231F20"/>
                </a:solidFill>
                <a:latin typeface="Lettera Text Std" panose="020B0504020101020102" pitchFamily="34" charset="0"/>
                <a:cs typeface="Arial" panose="020B0604020202020204" pitchFamily="34" charset="0"/>
              </a:rPr>
              <a:t>SHIFT believes in academic exchanges across a broad spectrum of disciplines, from visual arts and photography to urban studies and geography. For information about how to get involved please visit: https://www.shiftmag.ca/</a:t>
            </a:r>
            <a:endParaRPr lang="en-US" sz="1600" dirty="0">
              <a:solidFill>
                <a:srgbClr val="231F20"/>
              </a:solidFill>
              <a:latin typeface="Lettera Text Std" panose="020B0504020101020102" pitchFamily="34" charset="0"/>
              <a:cs typeface="Arial" panose="020B0604020202020204" pitchFamily="34" charset="0"/>
            </a:endParaRPr>
          </a:p>
        </p:txBody>
      </p:sp>
      <p:pic>
        <p:nvPicPr>
          <p:cNvPr id="4" name="Picture 3" descr="A close up of a logo&#10;&#10;Description automatically generated">
            <a:extLst>
              <a:ext uri="{FF2B5EF4-FFF2-40B4-BE49-F238E27FC236}">
                <a16:creationId xmlns:a16="http://schemas.microsoft.com/office/drawing/2014/main" id="{ED535A4B-424D-4BAA-8C60-52C4304C5265}"/>
              </a:ext>
            </a:extLst>
          </p:cNvPr>
          <p:cNvPicPr>
            <a:picLocks noChangeAspect="1"/>
          </p:cNvPicPr>
          <p:nvPr/>
        </p:nvPicPr>
        <p:blipFill rotWithShape="1">
          <a:blip r:embed="rId4">
            <a:extLst>
              <a:ext uri="{28A0092B-C50C-407E-A947-70E740481C1C}">
                <a14:useLocalDpi xmlns:a14="http://schemas.microsoft.com/office/drawing/2010/main" val="0"/>
              </a:ext>
            </a:extLst>
          </a:blip>
          <a:srcRect r="50000" b="39451"/>
          <a:stretch/>
        </p:blipFill>
        <p:spPr>
          <a:xfrm>
            <a:off x="5966749" y="2203707"/>
            <a:ext cx="2060627" cy="3229938"/>
          </a:xfrm>
          <a:prstGeom prst="rect">
            <a:avLst/>
          </a:prstGeom>
        </p:spPr>
      </p:pic>
    </p:spTree>
    <p:extLst>
      <p:ext uri="{BB962C8B-B14F-4D97-AF65-F5344CB8AC3E}">
        <p14:creationId xmlns:p14="http://schemas.microsoft.com/office/powerpoint/2010/main" val="29087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95DB2E-0896-40A0-8C16-C6FB57EF6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542" y="4560763"/>
            <a:ext cx="1409700" cy="2105025"/>
          </a:xfrm>
          <a:prstGeom prst="rect">
            <a:avLst/>
          </a:prstGeom>
        </p:spPr>
      </p:pic>
      <p:sp>
        <p:nvSpPr>
          <p:cNvPr id="7" name="object 2">
            <a:extLst>
              <a:ext uri="{FF2B5EF4-FFF2-40B4-BE49-F238E27FC236}">
                <a16:creationId xmlns:a16="http://schemas.microsoft.com/office/drawing/2014/main" id="{0584B37F-B9E7-44C2-91B2-EC874F90C1DD}"/>
              </a:ext>
            </a:extLst>
          </p:cNvPr>
          <p:cNvSpPr txBox="1"/>
          <p:nvPr/>
        </p:nvSpPr>
        <p:spPr>
          <a:xfrm>
            <a:off x="532423" y="925325"/>
            <a:ext cx="6703646" cy="553998"/>
          </a:xfrm>
          <a:prstGeom prst="rect">
            <a:avLst/>
          </a:prstGeom>
        </p:spPr>
        <p:txBody>
          <a:bodyPr vert="horz" wrap="square" lIns="0" tIns="0" rIns="0" bIns="0" rtlCol="0">
            <a:spAutoFit/>
          </a:bodyPr>
          <a:lstStyle/>
          <a:p>
            <a:pPr marL="12700">
              <a:lnSpc>
                <a:spcPct val="100000"/>
              </a:lnSpc>
            </a:pPr>
            <a:r>
              <a:rPr lang="en-US" sz="3600" b="1" dirty="0">
                <a:solidFill>
                  <a:srgbClr val="231F20"/>
                </a:solidFill>
                <a:latin typeface="Lettera Text Std" panose="020B0504020101020102" pitchFamily="34" charset="0"/>
                <a:cs typeface="Arial" panose="020B0604020202020204" pitchFamily="34" charset="0"/>
              </a:rPr>
              <a:t>ULIFE </a:t>
            </a:r>
          </a:p>
        </p:txBody>
      </p:sp>
      <p:sp>
        <p:nvSpPr>
          <p:cNvPr id="9" name="object 3">
            <a:extLst>
              <a:ext uri="{FF2B5EF4-FFF2-40B4-BE49-F238E27FC236}">
                <a16:creationId xmlns:a16="http://schemas.microsoft.com/office/drawing/2014/main" id="{34B3A156-71E7-49F2-A66E-104D66757877}"/>
              </a:ext>
            </a:extLst>
          </p:cNvPr>
          <p:cNvSpPr txBox="1"/>
          <p:nvPr/>
        </p:nvSpPr>
        <p:spPr>
          <a:xfrm>
            <a:off x="532424" y="1852329"/>
            <a:ext cx="5182576" cy="3693319"/>
          </a:xfrm>
          <a:prstGeom prst="rect">
            <a:avLst/>
          </a:prstGeom>
        </p:spPr>
        <p:txBody>
          <a:bodyPr vert="horz" wrap="square" lIns="0" tIns="0" rIns="0" bIns="0" rtlCol="0">
            <a:spAutoFit/>
          </a:bodyPr>
          <a:lstStyle/>
          <a:p>
            <a:pPr marL="12700" marR="5080"/>
            <a:r>
              <a:rPr lang="en-GB" sz="1600" dirty="0" err="1">
                <a:solidFill>
                  <a:srgbClr val="231F20"/>
                </a:solidFill>
                <a:latin typeface="Lettera Text Std" panose="020B0504020101020102" pitchFamily="34" charset="0"/>
                <a:cs typeface="Arial" panose="020B0604020202020204" pitchFamily="34" charset="0"/>
              </a:rPr>
              <a:t>Ulife</a:t>
            </a:r>
            <a:r>
              <a:rPr lang="en-GB" sz="1600" dirty="0">
                <a:solidFill>
                  <a:srgbClr val="231F20"/>
                </a:solidFill>
                <a:latin typeface="Lettera Text Std" panose="020B0504020101020102" pitchFamily="34" charset="0"/>
                <a:cs typeface="Arial" panose="020B0604020202020204" pitchFamily="34" charset="0"/>
              </a:rPr>
              <a:t> is a one-stop website listing a large and diverse directory of student clubs, organizations, activities and opportunities on all three campuses. The thousands of entries include film appreciation clubs, debating societies, sports teams, social activism, drop-in classes, and research opportunities and awards.</a:t>
            </a:r>
          </a:p>
          <a:p>
            <a:pPr marL="12700" marR="5080"/>
            <a:endParaRPr lang="en-GB" sz="1600" dirty="0">
              <a:solidFill>
                <a:srgbClr val="231F20"/>
              </a:solidFill>
              <a:latin typeface="Lettera Text Std" panose="020B0504020101020102" pitchFamily="34" charset="0"/>
              <a:cs typeface="Arial" panose="020B0604020202020204" pitchFamily="34" charset="0"/>
            </a:endParaRPr>
          </a:p>
          <a:p>
            <a:pPr marL="12700" marR="5080"/>
            <a:r>
              <a:rPr lang="en-GB" sz="1600" dirty="0">
                <a:solidFill>
                  <a:srgbClr val="231F20"/>
                </a:solidFill>
                <a:latin typeface="Lettera Text Std" panose="020B0504020101020102" pitchFamily="34" charset="0"/>
                <a:cs typeface="Arial" panose="020B0604020202020204" pitchFamily="34" charset="0"/>
              </a:rPr>
              <a:t>Students can browse the site or search by keyword and can sort by campus. U of T developed </a:t>
            </a:r>
            <a:r>
              <a:rPr lang="en-GB" sz="1600" dirty="0" err="1">
                <a:solidFill>
                  <a:srgbClr val="231F20"/>
                </a:solidFill>
                <a:latin typeface="Lettera Text Std" panose="020B0504020101020102" pitchFamily="34" charset="0"/>
                <a:cs typeface="Arial" panose="020B0604020202020204" pitchFamily="34" charset="0"/>
              </a:rPr>
              <a:t>Ulife</a:t>
            </a:r>
            <a:r>
              <a:rPr lang="en-GB" sz="1600" dirty="0">
                <a:solidFill>
                  <a:srgbClr val="231F20"/>
                </a:solidFill>
                <a:latin typeface="Lettera Text Std" panose="020B0504020101020102" pitchFamily="34" charset="0"/>
                <a:cs typeface="Arial" panose="020B0604020202020204" pitchFamily="34" charset="0"/>
              </a:rPr>
              <a:t> to help students benefit to the fullest from their university experience including life beyond the classroom. For information about how to get involved please visit:  https://ulife.utoronto.ca/</a:t>
            </a:r>
          </a:p>
          <a:p>
            <a:pPr marL="12700" marR="5080"/>
            <a:endParaRPr lang="en-GB" sz="1600" dirty="0">
              <a:solidFill>
                <a:srgbClr val="231F20"/>
              </a:solidFill>
              <a:latin typeface="Lettera Text Std" panose="020B0504020101020102" pitchFamily="34" charset="0"/>
              <a:cs typeface="Arial" panose="020B0604020202020204" pitchFamily="34" charset="0"/>
            </a:endParaRPr>
          </a:p>
          <a:p>
            <a:pPr marL="12700" marR="5080"/>
            <a:endParaRPr lang="en-US" sz="1600" dirty="0">
              <a:solidFill>
                <a:srgbClr val="231F20"/>
              </a:solidFill>
              <a:latin typeface="Lettera Text Std" panose="020B0504020101020102" pitchFamily="34" charset="0"/>
              <a:cs typeface="Arial" panose="020B0604020202020204" pitchFamily="34" charset="0"/>
            </a:endParaRPr>
          </a:p>
        </p:txBody>
      </p:sp>
    </p:spTree>
    <p:extLst>
      <p:ext uri="{BB962C8B-B14F-4D97-AF65-F5344CB8AC3E}">
        <p14:creationId xmlns:p14="http://schemas.microsoft.com/office/powerpoint/2010/main" val="162649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txBox="1"/>
          <p:nvPr/>
        </p:nvSpPr>
        <p:spPr>
          <a:xfrm>
            <a:off x="1869084" y="2006386"/>
            <a:ext cx="5565531" cy="830997"/>
          </a:xfrm>
          <a:prstGeom prst="rect">
            <a:avLst/>
          </a:prstGeom>
        </p:spPr>
        <p:txBody>
          <a:bodyPr vert="horz" wrap="square" lIns="0" tIns="0" rIns="0" bIns="0" rtlCol="0">
            <a:spAutoFit/>
          </a:bodyPr>
          <a:lstStyle/>
          <a:p>
            <a:pPr marL="31115" marR="5080" indent="-19050"/>
            <a:r>
              <a:rPr lang="en-CA" sz="5400" b="1" dirty="0">
                <a:solidFill>
                  <a:srgbClr val="C00000"/>
                </a:solidFill>
                <a:latin typeface="Lettera Text Std" panose="020B0504020101020102" pitchFamily="34" charset="0"/>
                <a:cs typeface="Arial" panose="020B0604020202020204" pitchFamily="34" charset="0"/>
              </a:rPr>
              <a:t>Questions?!</a:t>
            </a:r>
            <a:endParaRPr lang="en-CA" sz="4000" b="1" dirty="0">
              <a:solidFill>
                <a:srgbClr val="C00000"/>
              </a:solidFill>
              <a:latin typeface="Lettera Text Std" panose="020B0504020101020102"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4615" y="369277"/>
            <a:ext cx="1277963" cy="1637109"/>
          </a:xfrm>
          <a:prstGeom prst="rect">
            <a:avLst/>
          </a:prstGeom>
        </p:spPr>
      </p:pic>
      <p:sp>
        <p:nvSpPr>
          <p:cNvPr id="2" name="TextBox 1"/>
          <p:cNvSpPr txBox="1"/>
          <p:nvPr/>
        </p:nvSpPr>
        <p:spPr>
          <a:xfrm>
            <a:off x="3692769" y="4422531"/>
            <a:ext cx="5019809" cy="1754326"/>
          </a:xfrm>
          <a:prstGeom prst="rect">
            <a:avLst/>
          </a:prstGeom>
          <a:noFill/>
        </p:spPr>
        <p:txBody>
          <a:bodyPr wrap="square" rtlCol="0">
            <a:spAutoFit/>
          </a:bodyPr>
          <a:lstStyle/>
          <a:p>
            <a:r>
              <a:rPr lang="en-CA" dirty="0">
                <a:latin typeface="Lettera Text Std" panose="020B0504020101020102" pitchFamily="34" charset="0"/>
                <a:cs typeface="Arial" panose="020B0604020202020204" pitchFamily="34" charset="0"/>
              </a:rPr>
              <a:t>Office of the Registrar &amp; Student Services </a:t>
            </a:r>
          </a:p>
          <a:p>
            <a:r>
              <a:rPr lang="en-CA" dirty="0">
                <a:latin typeface="Lettera Text Std" panose="020B0504020101020102" pitchFamily="34" charset="0"/>
                <a:cs typeface="Arial" panose="020B0604020202020204" pitchFamily="34" charset="0"/>
              </a:rPr>
              <a:t>Room 100, 1 </a:t>
            </a:r>
            <a:r>
              <a:rPr lang="en-CA" dirty="0" err="1">
                <a:latin typeface="Lettera Text Std" panose="020B0504020101020102" pitchFamily="34" charset="0"/>
                <a:cs typeface="Arial" panose="020B0604020202020204" pitchFamily="34" charset="0"/>
              </a:rPr>
              <a:t>Spadina</a:t>
            </a:r>
            <a:r>
              <a:rPr lang="en-CA" dirty="0">
                <a:latin typeface="Lettera Text Std" panose="020B0504020101020102" pitchFamily="34" charset="0"/>
                <a:cs typeface="Arial" panose="020B0604020202020204" pitchFamily="34" charset="0"/>
              </a:rPr>
              <a:t> Crescent</a:t>
            </a:r>
          </a:p>
          <a:p>
            <a:r>
              <a:rPr lang="en-CA" dirty="0">
                <a:latin typeface="Lettera Text Std" panose="020B0504020101020102" pitchFamily="34" charset="0"/>
                <a:cs typeface="Arial" panose="020B0604020202020204" pitchFamily="34" charset="0"/>
              </a:rPr>
              <a:t>Toronto, ON</a:t>
            </a:r>
          </a:p>
          <a:p>
            <a:r>
              <a:rPr lang="en-CA" dirty="0">
                <a:solidFill>
                  <a:srgbClr val="C00000"/>
                </a:solidFill>
                <a:latin typeface="Lettera Text Std" panose="020B0504020101020102" pitchFamily="34" charset="0"/>
                <a:cs typeface="Arial" panose="020B0604020202020204" pitchFamily="34" charset="0"/>
              </a:rPr>
              <a:t>registrar@daniels.utoronto.ca</a:t>
            </a:r>
            <a:r>
              <a:rPr lang="en-CA" dirty="0">
                <a:latin typeface="Lettera Text Std" panose="020B0504020101020102" pitchFamily="34" charset="0"/>
                <a:cs typeface="Arial" panose="020B0604020202020204" pitchFamily="34" charset="0"/>
              </a:rPr>
              <a:t> </a:t>
            </a:r>
          </a:p>
          <a:p>
            <a:r>
              <a:rPr lang="en-CA" dirty="0">
                <a:latin typeface="Lettera Text Std" panose="020B0504020101020102" pitchFamily="34" charset="0"/>
                <a:cs typeface="Arial" panose="020B0604020202020204" pitchFamily="34" charset="0"/>
              </a:rPr>
              <a:t>416-946-3897</a:t>
            </a:r>
          </a:p>
          <a:p>
            <a:endParaRPr lang="en-CA" dirty="0"/>
          </a:p>
        </p:txBody>
      </p:sp>
    </p:spTree>
    <p:extLst>
      <p:ext uri="{BB962C8B-B14F-4D97-AF65-F5344CB8AC3E}">
        <p14:creationId xmlns:p14="http://schemas.microsoft.com/office/powerpoint/2010/main" val="13765539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1863</TotalTime>
  <Words>730</Words>
  <Application>Microsoft Macintosh PowerPoint</Application>
  <PresentationFormat>On-screen Show (4:3)</PresentationFormat>
  <Paragraphs>70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Lettera Text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Peters</dc:creator>
  <cp:lastModifiedBy>Carla B</cp:lastModifiedBy>
  <cp:revision>85</cp:revision>
  <cp:lastPrinted>2019-06-25T20:31:59Z</cp:lastPrinted>
  <dcterms:created xsi:type="dcterms:W3CDTF">2018-05-14T18:37:05Z</dcterms:created>
  <dcterms:modified xsi:type="dcterms:W3CDTF">2020-07-17T13:09:50Z</dcterms:modified>
</cp:coreProperties>
</file>