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257" r:id="rId2"/>
    <p:sldId id="258" r:id="rId3"/>
    <p:sldId id="259" r:id="rId4"/>
    <p:sldId id="293" r:id="rId5"/>
    <p:sldId id="260" r:id="rId6"/>
    <p:sldId id="264" r:id="rId7"/>
    <p:sldId id="265" r:id="rId8"/>
    <p:sldId id="266" r:id="rId9"/>
    <p:sldId id="267" r:id="rId10"/>
    <p:sldId id="268" r:id="rId11"/>
    <p:sldId id="271" r:id="rId12"/>
    <p:sldId id="269" r:id="rId13"/>
    <p:sldId id="286" r:id="rId14"/>
    <p:sldId id="288" r:id="rId15"/>
    <p:sldId id="274" r:id="rId16"/>
    <p:sldId id="272" r:id="rId17"/>
    <p:sldId id="275" r:id="rId18"/>
    <p:sldId id="289" r:id="rId19"/>
    <p:sldId id="294" r:id="rId20"/>
    <p:sldId id="285" r:id="rId21"/>
    <p:sldId id="287" r:id="rId22"/>
    <p:sldId id="261" r:id="rId23"/>
    <p:sldId id="262" r:id="rId24"/>
    <p:sldId id="279" r:id="rId25"/>
  </p:sldIdLst>
  <p:sldSz cx="9144000" cy="6858000" type="screen4x3"/>
  <p:notesSz cx="7026275" cy="9312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737"/>
    <a:srgbClr val="FE0000"/>
    <a:srgbClr val="FFC9C9"/>
    <a:srgbClr val="D7C0E2"/>
    <a:srgbClr val="AC7CC2"/>
    <a:srgbClr val="975A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2810"/>
  </p:normalViewPr>
  <p:slideViewPr>
    <p:cSldViewPr snapToGrid="0">
      <p:cViewPr varScale="1">
        <p:scale>
          <a:sx n="106" d="100"/>
          <a:sy n="106" d="100"/>
        </p:scale>
        <p:origin x="176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7231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9930" y="0"/>
            <a:ext cx="3044719" cy="467231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r">
              <a:defRPr sz="1200"/>
            </a:lvl1pPr>
          </a:lstStyle>
          <a:p>
            <a:fld id="{FBD19E6C-8D45-4EF5-B4BA-EBAA0EE5AD84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5046"/>
            <a:ext cx="3044719" cy="467230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9930" y="8845046"/>
            <a:ext cx="3044719" cy="467230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r">
              <a:defRPr sz="1200"/>
            </a:lvl1pPr>
          </a:lstStyle>
          <a:p>
            <a:fld id="{53238801-8240-4363-A7AA-0C138921E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1254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7231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9930" y="0"/>
            <a:ext cx="3044719" cy="467231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r">
              <a:defRPr sz="1200"/>
            </a:lvl1pPr>
          </a:lstStyle>
          <a:p>
            <a:fld id="{8E1A7563-4E53-47F4-83DD-AC0B192F881C}" type="datetimeFigureOut">
              <a:rPr lang="en-CA" smtClean="0"/>
              <a:t>24-Jun-2021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91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60" tIns="46680" rIns="93360" bIns="4668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628" y="4481532"/>
            <a:ext cx="5621020" cy="3666708"/>
          </a:xfrm>
          <a:prstGeom prst="rect">
            <a:avLst/>
          </a:prstGeom>
        </p:spPr>
        <p:txBody>
          <a:bodyPr vert="horz" lIns="93360" tIns="46680" rIns="93360" bIns="4668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5046"/>
            <a:ext cx="3044719" cy="467230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9930" y="8845046"/>
            <a:ext cx="3044719" cy="467230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r">
              <a:defRPr sz="1200"/>
            </a:lvl1pPr>
          </a:lstStyle>
          <a:p>
            <a:fld id="{291AD54C-7813-4DCC-8EDA-C4470868D75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19672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60250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77604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7317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8768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69321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53226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74538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56885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97321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01844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8334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72371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23191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9872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4996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9126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3021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95687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73961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79465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3479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9625-3223-478A-B6F9-9B0D3C8BC014}" type="datetimeFigureOut">
              <a:rPr lang="en-CA" smtClean="0"/>
              <a:t>24-Jun-2021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31BF-1A65-4DAB-A88B-A24BB7DBBB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39413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9625-3223-478A-B6F9-9B0D3C8BC014}" type="datetimeFigureOut">
              <a:rPr lang="en-CA" smtClean="0"/>
              <a:t>24-Jun-2021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31BF-1A65-4DAB-A88B-A24BB7DBBB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0781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9625-3223-478A-B6F9-9B0D3C8BC014}" type="datetimeFigureOut">
              <a:rPr lang="en-CA" smtClean="0"/>
              <a:t>24-Jun-2021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31BF-1A65-4DAB-A88B-A24BB7DBBB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502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9625-3223-478A-B6F9-9B0D3C8BC014}" type="datetimeFigureOut">
              <a:rPr lang="en-CA" smtClean="0"/>
              <a:t>24-Jun-2021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31BF-1A65-4DAB-A88B-A24BB7DBBB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35508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9625-3223-478A-B6F9-9B0D3C8BC014}" type="datetimeFigureOut">
              <a:rPr lang="en-CA" smtClean="0"/>
              <a:t>24-Jun-2021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31BF-1A65-4DAB-A88B-A24BB7DBBB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90866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9625-3223-478A-B6F9-9B0D3C8BC014}" type="datetimeFigureOut">
              <a:rPr lang="en-CA" smtClean="0"/>
              <a:t>24-Jun-2021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31BF-1A65-4DAB-A88B-A24BB7DBBB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34259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9625-3223-478A-B6F9-9B0D3C8BC014}" type="datetimeFigureOut">
              <a:rPr lang="en-CA" smtClean="0"/>
              <a:t>24-Jun-2021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31BF-1A65-4DAB-A88B-A24BB7DBBB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63826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9625-3223-478A-B6F9-9B0D3C8BC014}" type="datetimeFigureOut">
              <a:rPr lang="en-CA" smtClean="0"/>
              <a:t>24-Jun-2021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31BF-1A65-4DAB-A88B-A24BB7DBBB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7988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9625-3223-478A-B6F9-9B0D3C8BC014}" type="datetimeFigureOut">
              <a:rPr lang="en-CA" smtClean="0"/>
              <a:t>24-Jun-2021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31BF-1A65-4DAB-A88B-A24BB7DBBB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67781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9625-3223-478A-B6F9-9B0D3C8BC014}" type="datetimeFigureOut">
              <a:rPr lang="en-CA" smtClean="0"/>
              <a:t>24-Jun-2021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31BF-1A65-4DAB-A88B-A24BB7DBBB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53100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9625-3223-478A-B6F9-9B0D3C8BC014}" type="datetimeFigureOut">
              <a:rPr lang="en-CA" smtClean="0"/>
              <a:t>24-Jun-2021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31BF-1A65-4DAB-A88B-A24BB7DBBB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14049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A9625-3223-478A-B6F9-9B0D3C8BC014}" type="datetimeFigureOut">
              <a:rPr lang="en-CA" smtClean="0"/>
              <a:t>24-Jun-2021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431BF-1A65-4DAB-A88B-A24BB7DBBB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408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wm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tiff"/><Relationship Id="rId5" Type="http://schemas.openxmlformats.org/officeDocument/2006/relationships/image" Target="../media/image3.wmf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3.wmf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3.wmf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3.wmf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3.wmf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3.wmf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iff"/><Relationship Id="rId3" Type="http://schemas.microsoft.com/office/2007/relationships/media" Target="../media/media17.m4a"/><Relationship Id="rId7" Type="http://schemas.openxmlformats.org/officeDocument/2006/relationships/image" Target="../media/image3.wmf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7.m4a"/><Relationship Id="rId9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3.wmf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3.wmf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tiff"/><Relationship Id="rId5" Type="http://schemas.openxmlformats.org/officeDocument/2006/relationships/image" Target="../media/image3.wmf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image" Target="../media/image3.wmf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3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.png"/><Relationship Id="rId5" Type="http://schemas.openxmlformats.org/officeDocument/2006/relationships/image" Target="../media/image3.wmf"/><Relationship Id="rId4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jpe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5.jpeg"/><Relationship Id="rId5" Type="http://schemas.openxmlformats.org/officeDocument/2006/relationships/image" Target="../media/image3.wmf"/><Relationship Id="rId4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hyperlink" Target="mailto:registrar@daniels.utoronto.ca" TargetMode="External"/><Relationship Id="rId5" Type="http://schemas.openxmlformats.org/officeDocument/2006/relationships/image" Target="../media/image1.wmf"/><Relationship Id="rId4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3.wmf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cid:image004.png@01D3C106.58FF0970" TargetMode="Externa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cid:image001.png@01D3C106.58FF0970" TargetMode="External"/><Relationship Id="rId12" Type="http://schemas.openxmlformats.org/officeDocument/2006/relationships/image" Target="../media/image9.png"/><Relationship Id="rId17" Type="http://schemas.openxmlformats.org/officeDocument/2006/relationships/image" Target="cid:image006.png@01D3C106.58FF0970" TargetMode="External"/><Relationship Id="rId2" Type="http://schemas.openxmlformats.org/officeDocument/2006/relationships/audio" Target="../media/media4.m4a"/><Relationship Id="rId16" Type="http://schemas.openxmlformats.org/officeDocument/2006/relationships/image" Target="../media/image11.png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11" Type="http://schemas.openxmlformats.org/officeDocument/2006/relationships/image" Target="cid:image003.png@01D3C106.58FF0970" TargetMode="External"/><Relationship Id="rId5" Type="http://schemas.openxmlformats.org/officeDocument/2006/relationships/image" Target="../media/image3.wmf"/><Relationship Id="rId15" Type="http://schemas.openxmlformats.org/officeDocument/2006/relationships/image" Target="cid:image005.png@01D3C106.58FF0970" TargetMode="External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4.xml"/><Relationship Id="rId9" Type="http://schemas.openxmlformats.org/officeDocument/2006/relationships/image" Target="cid:image002.png@01D3C106.58FF0970" TargetMode="External"/><Relationship Id="rId1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12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3.wmf"/><Relationship Id="rId10" Type="http://schemas.openxmlformats.org/officeDocument/2006/relationships/image" Target="../media/image16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jpeg"/><Relationship Id="rId12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3.wmf"/><Relationship Id="rId10" Type="http://schemas.openxmlformats.org/officeDocument/2006/relationships/image" Target="../media/image22.jpe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3.wmf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3.wmf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 txBox="1"/>
          <p:nvPr/>
        </p:nvSpPr>
        <p:spPr>
          <a:xfrm>
            <a:off x="1987417" y="2274384"/>
            <a:ext cx="5565531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115" marR="5080" indent="-19050"/>
            <a:r>
              <a:rPr lang="en-CA" sz="4000" b="1" dirty="0">
                <a:solidFill>
                  <a:srgbClr val="C0000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Academic Orientation</a:t>
            </a:r>
            <a:r>
              <a:rPr lang="en-CA" sz="40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 2021</a:t>
            </a:r>
            <a:endParaRPr sz="40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615" y="369277"/>
            <a:ext cx="1277963" cy="1637109"/>
          </a:xfrm>
          <a:prstGeom prst="rect">
            <a:avLst/>
          </a:prstGeom>
        </p:spPr>
      </p:pic>
      <p:sp>
        <p:nvSpPr>
          <p:cNvPr id="16" name="object 14"/>
          <p:cNvSpPr txBox="1"/>
          <p:nvPr/>
        </p:nvSpPr>
        <p:spPr>
          <a:xfrm>
            <a:off x="1987418" y="3849547"/>
            <a:ext cx="5565531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115" marR="5080" indent="-19050"/>
            <a:r>
              <a:rPr lang="en-CA" sz="24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John H. Daniels Faculty of Architecture, Landscape, and Design</a:t>
            </a:r>
          </a:p>
          <a:p>
            <a:pPr marL="31115" marR="5080" indent="-19050"/>
            <a:endParaRPr sz="24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3" name="1">
            <a:hlinkClick r:id="" action="ppaction://media"/>
            <a:extLst>
              <a:ext uri="{FF2B5EF4-FFF2-40B4-BE49-F238E27FC236}">
                <a16:creationId xmlns:a16="http://schemas.microsoft.com/office/drawing/2014/main" id="{4CF66C09-DB90-D44A-A87B-D3E787E10F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99778" y="574948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75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529"/>
    </mc:Choice>
    <mc:Fallback xmlns="">
      <p:transition spd="slow" advTm="57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2422" y="1554986"/>
            <a:ext cx="46609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4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Visual Studies</a:t>
            </a:r>
            <a:endParaRPr sz="24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2421" y="2070375"/>
            <a:ext cx="6642101" cy="24982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50000"/>
              </a:lnSpc>
            </a:pPr>
            <a:r>
              <a:rPr lang="en-US" sz="1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1 Specialist in Visual Studies  (Studio Stream or Critical Practices stream) </a:t>
            </a:r>
          </a:p>
          <a:p>
            <a:pPr marL="12700" marR="5080">
              <a:lnSpc>
                <a:spcPct val="150000"/>
              </a:lnSpc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OR </a:t>
            </a:r>
            <a:r>
              <a:rPr lang="en-US" sz="1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Major in Visual Studies + Major in Architectural Studies*</a:t>
            </a:r>
          </a:p>
          <a:p>
            <a:pPr marL="12700" marR="5080">
              <a:lnSpc>
                <a:spcPct val="150000"/>
              </a:lnSpc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OR</a:t>
            </a:r>
            <a:r>
              <a:rPr lang="en-US" sz="1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 Major in Visual Studies + 1 Major, Faculty of Arts &amp; Science*</a:t>
            </a:r>
          </a:p>
          <a:p>
            <a:pPr marL="12700" marR="5080">
              <a:lnSpc>
                <a:spcPct val="150000"/>
              </a:lnSpc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OR </a:t>
            </a:r>
            <a:r>
              <a:rPr lang="en-US" sz="1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Major in Visual Studies + 2 Minors, Faculty of Arts &amp; Science*</a:t>
            </a:r>
          </a:p>
          <a:p>
            <a:pPr marL="12700" marR="5080">
              <a:lnSpc>
                <a:spcPct val="107200"/>
              </a:lnSpc>
            </a:pPr>
            <a:r>
              <a:rPr lang="en-US" sz="1400" i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*These combinations must include at least 12.0 different Credits.</a:t>
            </a:r>
          </a:p>
          <a:p>
            <a:pPr marL="12700" marR="5080">
              <a:lnSpc>
                <a:spcPct val="107200"/>
              </a:lnSpc>
            </a:pPr>
            <a:endParaRPr lang="en-US" sz="1600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7200"/>
              </a:lnSpc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All </a:t>
            </a:r>
            <a:r>
              <a:rPr lang="en-US" sz="1600" dirty="0">
                <a:solidFill>
                  <a:srgbClr val="D2232A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Visual Studies</a:t>
            </a: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 students are automatically enrolled in the Major in Visual Studies. </a:t>
            </a:r>
            <a:endParaRPr lang="en-US" sz="1400" b="1" dirty="0">
              <a:solidFill>
                <a:srgbClr val="231F20"/>
              </a:solidFill>
              <a:latin typeface="Lettera Text Std"/>
              <a:cs typeface="Lettera Text Std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sp>
        <p:nvSpPr>
          <p:cNvPr id="23" name="object 2"/>
          <p:cNvSpPr txBox="1"/>
          <p:nvPr/>
        </p:nvSpPr>
        <p:spPr>
          <a:xfrm>
            <a:off x="532422" y="925325"/>
            <a:ext cx="6642101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Program of Study</a:t>
            </a:r>
            <a:endParaRPr sz="36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C9DEA49B-6510-2744-83C3-9DCA29C0EE3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385" t="2123" b="55517"/>
          <a:stretch/>
        </p:blipFill>
        <p:spPr>
          <a:xfrm>
            <a:off x="1807191" y="4480832"/>
            <a:ext cx="4026681" cy="2161268"/>
          </a:xfrm>
          <a:prstGeom prst="rect">
            <a:avLst/>
          </a:prstGeom>
        </p:spPr>
      </p:pic>
      <p:pic>
        <p:nvPicPr>
          <p:cNvPr id="4" name="10">
            <a:hlinkClick r:id="" action="ppaction://media"/>
            <a:extLst>
              <a:ext uri="{FF2B5EF4-FFF2-40B4-BE49-F238E27FC236}">
                <a16:creationId xmlns:a16="http://schemas.microsoft.com/office/drawing/2014/main" id="{616A9EF4-F29E-E54F-B286-F9FC6111BE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51579" y="6278650"/>
            <a:ext cx="491663" cy="49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31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06"/>
    </mc:Choice>
    <mc:Fallback xmlns="">
      <p:transition spd="slow" advTm="35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6900" y="729836"/>
            <a:ext cx="8547100" cy="52541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063625">
              <a:lnSpc>
                <a:spcPct val="69400"/>
              </a:lnSpc>
              <a:tabLst>
                <a:tab pos="1108710" algn="l"/>
                <a:tab pos="1923414" algn="l"/>
                <a:tab pos="2428240" algn="l"/>
                <a:tab pos="2831465" algn="l"/>
                <a:tab pos="3695700" algn="l"/>
                <a:tab pos="4440555" algn="l"/>
                <a:tab pos="5226050" algn="l"/>
              </a:tabLst>
            </a:pPr>
            <a:r>
              <a:rPr lang="en-US" sz="7000" b="1" dirty="0">
                <a:solidFill>
                  <a:srgbClr val="D2232A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A traditional full course load is 5.0 Credits. Fill your remaining course selections with electives of interest to you.</a:t>
            </a:r>
            <a:endParaRPr sz="70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4" name="11">
            <a:hlinkClick r:id="" action="ppaction://media"/>
            <a:extLst>
              <a:ext uri="{FF2B5EF4-FFF2-40B4-BE49-F238E27FC236}">
                <a16:creationId xmlns:a16="http://schemas.microsoft.com/office/drawing/2014/main" id="{E29068B3-55C7-F148-B925-788D24C78A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64263" y="6153699"/>
            <a:ext cx="578522" cy="57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1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92"/>
    </mc:Choice>
    <mc:Fallback xmlns="">
      <p:transition spd="slow" advTm="15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2422" y="1665929"/>
            <a:ext cx="7442202" cy="43704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n-CA" b="1" dirty="0"/>
              <a:t>What courses do I have to take in my first year?</a:t>
            </a:r>
          </a:p>
          <a:p>
            <a:r>
              <a:rPr lang="en-CA" b="1" dirty="0"/>
              <a:t> </a:t>
            </a:r>
            <a:endParaRPr lang="en-CA" dirty="0"/>
          </a:p>
          <a:p>
            <a:r>
              <a:rPr lang="en-CA" dirty="0"/>
              <a:t>First-year student in the </a:t>
            </a:r>
            <a:r>
              <a:rPr lang="en-CA" b="1" dirty="0"/>
              <a:t>Architectural Studies Comprehensive Specialist Stream</a:t>
            </a:r>
            <a:r>
              <a:rPr lang="en-CA" dirty="0"/>
              <a:t>, have eight required courses (4.0 Credits): </a:t>
            </a:r>
          </a:p>
          <a:p>
            <a:endParaRPr lang="en-CA" dirty="0"/>
          </a:p>
          <a:p>
            <a:r>
              <a:rPr lang="en-CA" dirty="0"/>
              <a:t> </a:t>
            </a:r>
            <a:r>
              <a:rPr lang="en-CA" b="1" dirty="0"/>
              <a:t>JAV120H1 F </a:t>
            </a:r>
            <a:r>
              <a:rPr lang="en-CA" dirty="0"/>
              <a:t>Visual Concepts</a:t>
            </a:r>
          </a:p>
          <a:p>
            <a:r>
              <a:rPr lang="en-CA" b="1" dirty="0"/>
              <a:t> JAV151H1 F </a:t>
            </a:r>
            <a:r>
              <a:rPr lang="en-CA" dirty="0"/>
              <a:t>History of Architecture, Landscape, Urbanism, and Art I </a:t>
            </a:r>
          </a:p>
          <a:p>
            <a:r>
              <a:rPr lang="en-CA" b="1" dirty="0"/>
              <a:t> ARC100H1 F </a:t>
            </a:r>
            <a:r>
              <a:rPr lang="en-CA" dirty="0"/>
              <a:t>Drawing and Representation I</a:t>
            </a:r>
          </a:p>
          <a:p>
            <a:r>
              <a:rPr lang="en-CA" b="1" dirty="0"/>
              <a:t> ARC180H1 F  </a:t>
            </a:r>
            <a:r>
              <a:rPr lang="en-CA" dirty="0"/>
              <a:t>Computation and Design</a:t>
            </a:r>
          </a:p>
          <a:p>
            <a:endParaRPr lang="en-CA" dirty="0"/>
          </a:p>
          <a:p>
            <a:r>
              <a:rPr lang="en-CA" dirty="0"/>
              <a:t> </a:t>
            </a:r>
            <a:r>
              <a:rPr lang="en-CA" b="1" dirty="0"/>
              <a:t>JAV101H1 S </a:t>
            </a:r>
            <a:r>
              <a:rPr lang="en-CA" dirty="0"/>
              <a:t>Design Studio I</a:t>
            </a:r>
          </a:p>
          <a:p>
            <a:r>
              <a:rPr lang="en-CA" dirty="0"/>
              <a:t> </a:t>
            </a:r>
            <a:r>
              <a:rPr lang="en-CA" b="1" dirty="0"/>
              <a:t>JAV130H1 S </a:t>
            </a:r>
            <a:r>
              <a:rPr lang="en-CA" dirty="0"/>
              <a:t>Visual Strategies</a:t>
            </a:r>
          </a:p>
          <a:p>
            <a:r>
              <a:rPr lang="en-CA" dirty="0"/>
              <a:t> </a:t>
            </a:r>
            <a:r>
              <a:rPr lang="en-CA" b="1" dirty="0"/>
              <a:t>JAV152H1 S </a:t>
            </a:r>
            <a:r>
              <a:rPr lang="en-CA" dirty="0"/>
              <a:t>History of Architecture, Landscape, Urbanism, and Art II </a:t>
            </a:r>
          </a:p>
          <a:p>
            <a:r>
              <a:rPr lang="en-CA" b="1" dirty="0"/>
              <a:t> ARC181H1 S  </a:t>
            </a:r>
            <a:r>
              <a:rPr lang="en-CA" dirty="0"/>
              <a:t>Technologies of Architecture, Landscape, Urbanism, and Art I </a:t>
            </a:r>
            <a:br>
              <a:rPr lang="en-CA" dirty="0"/>
            </a:br>
            <a:br>
              <a:rPr lang="en-CA" dirty="0"/>
            </a:br>
            <a:endParaRPr lang="en-US" sz="1400" spc="-15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sp>
        <p:nvSpPr>
          <p:cNvPr id="23" name="object 2"/>
          <p:cNvSpPr txBox="1"/>
          <p:nvPr/>
        </p:nvSpPr>
        <p:spPr>
          <a:xfrm>
            <a:off x="532422" y="925325"/>
            <a:ext cx="6642101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Course Selection </a:t>
            </a:r>
            <a:endParaRPr sz="36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2" name="12">
            <a:hlinkClick r:id="" action="ppaction://media"/>
            <a:extLst>
              <a:ext uri="{FF2B5EF4-FFF2-40B4-BE49-F238E27FC236}">
                <a16:creationId xmlns:a16="http://schemas.microsoft.com/office/drawing/2014/main" id="{EC8087F4-5600-0347-8128-901F3022F5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354" y="6322508"/>
            <a:ext cx="535492" cy="53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47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87"/>
    </mc:Choice>
    <mc:Fallback xmlns="">
      <p:transition spd="slow" advTm="56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2422" y="1665929"/>
            <a:ext cx="7442202" cy="46474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n-CA" b="1" dirty="0"/>
              <a:t>What courses do I have to take in my first year?</a:t>
            </a:r>
          </a:p>
          <a:p>
            <a:r>
              <a:rPr lang="en-CA" b="1" dirty="0"/>
              <a:t> </a:t>
            </a:r>
            <a:endParaRPr lang="en-CA" dirty="0"/>
          </a:p>
          <a:p>
            <a:r>
              <a:rPr lang="en-CA" dirty="0"/>
              <a:t>First-year student in the </a:t>
            </a:r>
            <a:r>
              <a:rPr lang="en-CA" b="1" dirty="0"/>
              <a:t>Visual Studies Major Stream</a:t>
            </a:r>
            <a:r>
              <a:rPr lang="en-CA" dirty="0"/>
              <a:t>, you have six required courses (3.0 Credits): </a:t>
            </a:r>
          </a:p>
          <a:p>
            <a:endParaRPr lang="en-CA" dirty="0"/>
          </a:p>
          <a:p>
            <a:r>
              <a:rPr lang="en-CA" b="1" dirty="0"/>
              <a:t>JAV120H1 F </a:t>
            </a:r>
            <a:r>
              <a:rPr lang="en-CA" dirty="0"/>
              <a:t>Visual Concepts</a:t>
            </a:r>
            <a:br>
              <a:rPr lang="en-CA" dirty="0"/>
            </a:br>
            <a:r>
              <a:rPr lang="en-CA" b="1" dirty="0"/>
              <a:t>JAV130H1 F Visual </a:t>
            </a:r>
            <a:r>
              <a:rPr lang="en-CA" dirty="0"/>
              <a:t>Strategies</a:t>
            </a:r>
          </a:p>
          <a:p>
            <a:r>
              <a:rPr lang="en-CA" b="1" dirty="0"/>
              <a:t>JAV151H1 F </a:t>
            </a:r>
            <a:r>
              <a:rPr lang="en-CA" dirty="0"/>
              <a:t>History of Architecture, Landscape, Urbanism, and Art I </a:t>
            </a:r>
          </a:p>
          <a:p>
            <a:endParaRPr lang="en-CA" dirty="0"/>
          </a:p>
          <a:p>
            <a:r>
              <a:rPr lang="en-CA" b="1" dirty="0"/>
              <a:t> JAV101H1 S </a:t>
            </a:r>
            <a:r>
              <a:rPr lang="en-CA" dirty="0"/>
              <a:t>Design Studio I</a:t>
            </a:r>
          </a:p>
          <a:p>
            <a:r>
              <a:rPr lang="en-CA" b="1" dirty="0"/>
              <a:t>JAV152H1 S </a:t>
            </a:r>
            <a:r>
              <a:rPr lang="en-CA" dirty="0"/>
              <a:t>History of Architecture, Landscape, Urbanism, and Art II </a:t>
            </a:r>
          </a:p>
          <a:p>
            <a:br>
              <a:rPr lang="en-CA" dirty="0"/>
            </a:br>
            <a:r>
              <a:rPr lang="en-CA" b="1" dirty="0"/>
              <a:t>FAH102H1</a:t>
            </a:r>
            <a:r>
              <a:rPr lang="en-CA" dirty="0"/>
              <a:t>* </a:t>
            </a:r>
            <a:r>
              <a:rPr lang="en-CA" i="1" dirty="0"/>
              <a:t>This course is offered through the Faculty of Arts &amp; Science.</a:t>
            </a:r>
          </a:p>
          <a:p>
            <a:br>
              <a:rPr lang="en-CA" i="1" dirty="0"/>
            </a:br>
            <a:r>
              <a:rPr lang="en-CA" dirty="0"/>
              <a:t>Note: It is also highly recommended that Visual Studies students enrol in ARC100H1 </a:t>
            </a:r>
          </a:p>
          <a:p>
            <a:endParaRPr lang="en-US" sz="1400" spc="-15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sp>
        <p:nvSpPr>
          <p:cNvPr id="23" name="object 2"/>
          <p:cNvSpPr txBox="1"/>
          <p:nvPr/>
        </p:nvSpPr>
        <p:spPr>
          <a:xfrm>
            <a:off x="532422" y="925325"/>
            <a:ext cx="6642101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Course Selection</a:t>
            </a:r>
            <a:endParaRPr sz="36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2" name="13">
            <a:hlinkClick r:id="" action="ppaction://media"/>
            <a:extLst>
              <a:ext uri="{FF2B5EF4-FFF2-40B4-BE49-F238E27FC236}">
                <a16:creationId xmlns:a16="http://schemas.microsoft.com/office/drawing/2014/main" id="{33AA820E-B6C0-D24B-9C62-B595AF0182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97780" y="6216536"/>
            <a:ext cx="549401" cy="52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63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953"/>
    </mc:Choice>
    <mc:Fallback xmlns="">
      <p:transition spd="slow" advTm="51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774430" y="1712110"/>
            <a:ext cx="7442202" cy="46474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n-CA" b="1" dirty="0"/>
              <a:t>What electives should I  take in my first year?</a:t>
            </a:r>
          </a:p>
          <a:p>
            <a:r>
              <a:rPr lang="en-CA" b="1" dirty="0"/>
              <a:t> </a:t>
            </a:r>
          </a:p>
          <a:p>
            <a:endParaRPr lang="en-CA" dirty="0"/>
          </a:p>
          <a:p>
            <a:r>
              <a:rPr lang="en-CA" dirty="0"/>
              <a:t>You can choose courses at Daniels or courses in over 300 programs of study in the Faculty of Arts and Science. </a:t>
            </a:r>
          </a:p>
          <a:p>
            <a:r>
              <a:rPr lang="en-CA" dirty="0"/>
              <a:t> </a:t>
            </a:r>
          </a:p>
          <a:p>
            <a:r>
              <a:rPr lang="en-CA" dirty="0"/>
              <a:t>Things to Consider: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Your interests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Space and availability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Your schedule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Pre-requisites </a:t>
            </a:r>
          </a:p>
          <a:p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US" sz="1400" spc="-15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sp>
        <p:nvSpPr>
          <p:cNvPr id="23" name="object 2"/>
          <p:cNvSpPr txBox="1"/>
          <p:nvPr/>
        </p:nvSpPr>
        <p:spPr>
          <a:xfrm>
            <a:off x="532422" y="925325"/>
            <a:ext cx="6642101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Course Selection: Electives </a:t>
            </a:r>
            <a:endParaRPr sz="36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2" name="14">
            <a:hlinkClick r:id="" action="ppaction://media"/>
            <a:extLst>
              <a:ext uri="{FF2B5EF4-FFF2-40B4-BE49-F238E27FC236}">
                <a16:creationId xmlns:a16="http://schemas.microsoft.com/office/drawing/2014/main" id="{1B36FF77-A243-A545-B6AE-C1DA6B4BD6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8538" y="6185851"/>
            <a:ext cx="503219" cy="50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41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19"/>
    </mc:Choice>
    <mc:Fallback xmlns="">
      <p:transition spd="slow" advTm="56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12407" y="2103922"/>
            <a:ext cx="7021135" cy="2239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7200"/>
              </a:lnSpc>
            </a:pPr>
            <a:r>
              <a:rPr lang="en-US" sz="5400" b="1" dirty="0">
                <a:latin typeface="Lettera Text Std"/>
                <a:cs typeface="Lettera Text Std"/>
              </a:rPr>
              <a:t>JAV151H1F</a:t>
            </a:r>
          </a:p>
          <a:p>
            <a:pPr marL="12700" marR="5080">
              <a:lnSpc>
                <a:spcPct val="107200"/>
              </a:lnSpc>
            </a:pPr>
            <a:r>
              <a:rPr lang="en-US" sz="5400" b="1" dirty="0">
                <a:latin typeface="Lettera Text Std"/>
                <a:cs typeface="Lettera Text Std"/>
              </a:rPr>
              <a:t>JAV </a:t>
            </a:r>
            <a:r>
              <a:rPr lang="en-US" sz="5400" b="1" dirty="0">
                <a:solidFill>
                  <a:srgbClr val="FF0000"/>
                </a:solidFill>
                <a:latin typeface="Lettera Text Std"/>
                <a:cs typeface="Lettera Text Std"/>
              </a:rPr>
              <a:t>151</a:t>
            </a:r>
            <a:r>
              <a:rPr lang="en-US" sz="5400" b="1" dirty="0">
                <a:latin typeface="Lettera Text Std"/>
                <a:cs typeface="Lettera Text Std"/>
              </a:rPr>
              <a:t> H </a:t>
            </a:r>
            <a:r>
              <a:rPr lang="en-US" sz="5400" b="1" dirty="0">
                <a:solidFill>
                  <a:srgbClr val="FF0000"/>
                </a:solidFill>
                <a:latin typeface="Lettera Text Std"/>
                <a:cs typeface="Lettera Text Std"/>
              </a:rPr>
              <a:t>1</a:t>
            </a:r>
            <a:r>
              <a:rPr lang="en-US" sz="5400" b="1" dirty="0">
                <a:latin typeface="Lettera Text Std"/>
                <a:cs typeface="Lettera Text Std"/>
              </a:rPr>
              <a:t> F</a:t>
            </a:r>
          </a:p>
          <a:p>
            <a:pPr marL="12700" marR="5080">
              <a:lnSpc>
                <a:spcPct val="107200"/>
              </a:lnSpc>
            </a:pPr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Lettera Text Std"/>
                <a:cs typeface="Lettera Text Std"/>
              </a:rPr>
              <a:t> </a:t>
            </a:r>
            <a:r>
              <a:rPr lang="en-US" sz="1400" b="1" dirty="0">
                <a:solidFill>
                  <a:srgbClr val="231F20"/>
                </a:solidFill>
                <a:latin typeface="Lettera Text Std"/>
                <a:cs typeface="Lettera Text Std"/>
              </a:rPr>
              <a:t> </a:t>
            </a:r>
          </a:p>
          <a:p>
            <a:pPr marL="12700" marR="5080">
              <a:lnSpc>
                <a:spcPct val="107200"/>
              </a:lnSpc>
            </a:pPr>
            <a:endParaRPr lang="en-US" sz="1400" b="1" dirty="0">
              <a:solidFill>
                <a:srgbClr val="231F20"/>
              </a:solidFill>
              <a:latin typeface="Lettera Text Std"/>
              <a:cs typeface="Lettera Text Std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12407" y="4237893"/>
            <a:ext cx="6298690" cy="1936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>
              <a:lnSpc>
                <a:spcPct val="107200"/>
              </a:lnSpc>
            </a:pPr>
            <a:r>
              <a:rPr lang="en-US" sz="1600" dirty="0">
                <a:latin typeface="Lettera Text Std" panose="020B0504020101020102" pitchFamily="34" charset="0"/>
                <a:cs typeface="Arial" panose="020B0604020202020204" pitchFamily="34" charset="0"/>
              </a:rPr>
              <a:t>Course codes are divided into a series of parts.</a:t>
            </a:r>
          </a:p>
          <a:p>
            <a:pPr marL="12700" marR="5080">
              <a:lnSpc>
                <a:spcPct val="107200"/>
              </a:lnSpc>
            </a:pPr>
            <a:endParaRPr lang="en-US" sz="1600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7200"/>
              </a:lnSpc>
            </a:pPr>
            <a:r>
              <a:rPr lang="en-US" sz="1600" dirty="0">
                <a:latin typeface="Lettera Text Std" panose="020B0504020101020102" pitchFamily="34" charset="0"/>
                <a:cs typeface="Arial" panose="020B0604020202020204" pitchFamily="34" charset="0"/>
              </a:rPr>
              <a:t>It is important that you look at the Timetable not only to create your class schedule without any course conflicts, but also to ensure that you are eligible to </a:t>
            </a:r>
            <a:r>
              <a:rPr lang="en-US" sz="1600" dirty="0" err="1">
                <a:latin typeface="Lettera Text Std" panose="020B0504020101020102" pitchFamily="34" charset="0"/>
                <a:cs typeface="Arial" panose="020B0604020202020204" pitchFamily="34" charset="0"/>
              </a:rPr>
              <a:t>enrol</a:t>
            </a:r>
            <a:r>
              <a:rPr lang="en-US" sz="1600" dirty="0">
                <a:latin typeface="Lettera Text Std" panose="020B0504020101020102" pitchFamily="34" charset="0"/>
                <a:cs typeface="Arial" panose="020B0604020202020204" pitchFamily="34" charset="0"/>
              </a:rPr>
              <a:t> in those courses.</a:t>
            </a:r>
          </a:p>
          <a:p>
            <a:pPr marL="12700" marR="5080">
              <a:lnSpc>
                <a:spcPct val="107200"/>
              </a:lnSpc>
            </a:pPr>
            <a:endParaRPr lang="en-US" sz="1600" dirty="0"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7200"/>
              </a:lnSpc>
            </a:pPr>
            <a:r>
              <a:rPr lang="en-US" sz="1600" dirty="0">
                <a:latin typeface="Lettera Text Std" panose="020B0504020101020102" pitchFamily="34" charset="0"/>
                <a:cs typeface="Arial" panose="020B0604020202020204" pitchFamily="34" charset="0"/>
              </a:rPr>
              <a:t>Look for the enrolment indicators on the Timetable.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sp>
        <p:nvSpPr>
          <p:cNvPr id="6" name="object 2"/>
          <p:cNvSpPr txBox="1"/>
          <p:nvPr/>
        </p:nvSpPr>
        <p:spPr>
          <a:xfrm>
            <a:off x="512407" y="784648"/>
            <a:ext cx="8048870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Reading Course Codes, the Calendar and the Timetable</a:t>
            </a:r>
            <a:endParaRPr sz="36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2" name="15">
            <a:hlinkClick r:id="" action="ppaction://media"/>
            <a:extLst>
              <a:ext uri="{FF2B5EF4-FFF2-40B4-BE49-F238E27FC236}">
                <a16:creationId xmlns:a16="http://schemas.microsoft.com/office/drawing/2014/main" id="{12FCD5F0-46D8-E445-A2F0-BF17C7B4FD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13061" y="6174513"/>
            <a:ext cx="623363" cy="62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01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91"/>
    </mc:Choice>
    <mc:Fallback xmlns="">
      <p:transition spd="slow" advTm="38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2422" y="1670252"/>
            <a:ext cx="7001120" cy="23577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7200"/>
              </a:lnSpc>
            </a:pPr>
            <a:r>
              <a:rPr lang="en-US" dirty="0">
                <a:solidFill>
                  <a:srgbClr val="231F20"/>
                </a:solidFill>
                <a:latin typeface="Lettera Text Std"/>
                <a:cs typeface="Lettera Text Std"/>
              </a:rPr>
              <a:t>You will select your courses online </a:t>
            </a:r>
            <a:r>
              <a:rPr lang="en-US" spc="-25" dirty="0">
                <a:solidFill>
                  <a:srgbClr val="D2232A"/>
                </a:solidFill>
                <a:latin typeface="Lettera Text Std"/>
                <a:cs typeface="Lettera Text Std"/>
              </a:rPr>
              <a:t>using the student online service, ACORN.</a:t>
            </a:r>
            <a:r>
              <a:rPr lang="en-US" dirty="0">
                <a:solidFill>
                  <a:srgbClr val="231F20"/>
                </a:solidFill>
                <a:latin typeface="Lettera Text Std"/>
                <a:cs typeface="Lettera Text Std"/>
              </a:rPr>
              <a:t> You will need your </a:t>
            </a:r>
            <a:r>
              <a:rPr lang="en-US" dirty="0" err="1">
                <a:solidFill>
                  <a:srgbClr val="231F20"/>
                </a:solidFill>
                <a:latin typeface="Lettera Text Std"/>
                <a:cs typeface="Lettera Text Std"/>
              </a:rPr>
              <a:t>JOINid</a:t>
            </a:r>
            <a:r>
              <a:rPr lang="en-US" dirty="0">
                <a:solidFill>
                  <a:srgbClr val="231F20"/>
                </a:solidFill>
                <a:latin typeface="Lettera Text Std"/>
                <a:cs typeface="Lettera Text Std"/>
              </a:rPr>
              <a:t>/</a:t>
            </a:r>
            <a:r>
              <a:rPr lang="en-US" dirty="0" err="1">
                <a:solidFill>
                  <a:srgbClr val="231F20"/>
                </a:solidFill>
                <a:latin typeface="Lettera Text Std"/>
                <a:cs typeface="Lettera Text Std"/>
              </a:rPr>
              <a:t>UTORid</a:t>
            </a:r>
            <a:r>
              <a:rPr lang="en-US" dirty="0">
                <a:solidFill>
                  <a:srgbClr val="231F20"/>
                </a:solidFill>
                <a:latin typeface="Lettera Text Std"/>
                <a:cs typeface="Lettera Text Std"/>
              </a:rPr>
              <a:t> and password to log in. </a:t>
            </a:r>
          </a:p>
          <a:p>
            <a:pPr marL="12700" marR="5080">
              <a:lnSpc>
                <a:spcPct val="107200"/>
              </a:lnSpc>
            </a:pPr>
            <a:endParaRPr lang="en-US" dirty="0">
              <a:solidFill>
                <a:srgbClr val="231F20"/>
              </a:solidFill>
              <a:latin typeface="Lettera Text Std"/>
              <a:cs typeface="Lettera Text Std"/>
            </a:endParaRPr>
          </a:p>
          <a:p>
            <a:pPr marL="12700" marR="5080">
              <a:lnSpc>
                <a:spcPct val="107200"/>
              </a:lnSpc>
            </a:pPr>
            <a:r>
              <a:rPr lang="en-US" dirty="0">
                <a:solidFill>
                  <a:srgbClr val="231F20"/>
                </a:solidFill>
                <a:latin typeface="Lettera Text Std"/>
                <a:cs typeface="Lettera Text Std"/>
              </a:rPr>
              <a:t>First-year course enrolment begins on </a:t>
            </a:r>
            <a:r>
              <a:rPr lang="en-US" b="1" dirty="0">
                <a:solidFill>
                  <a:srgbClr val="FF0000"/>
                </a:solidFill>
                <a:latin typeface="Lettera Text Std"/>
                <a:cs typeface="Lettera Text Std"/>
              </a:rPr>
              <a:t>July 22</a:t>
            </a:r>
            <a:r>
              <a:rPr lang="en-US" dirty="0">
                <a:solidFill>
                  <a:srgbClr val="FF0000"/>
                </a:solidFill>
                <a:latin typeface="Lettera Text Std"/>
                <a:cs typeface="Lettera Text Std"/>
              </a:rPr>
              <a:t>. </a:t>
            </a:r>
            <a:r>
              <a:rPr lang="en-US" dirty="0">
                <a:solidFill>
                  <a:srgbClr val="231F20"/>
                </a:solidFill>
                <a:latin typeface="Lettera Text Std"/>
                <a:cs typeface="Lettera Text Std"/>
              </a:rPr>
              <a:t>First-year students can find their enrolment start time on ACORN as of </a:t>
            </a:r>
            <a:r>
              <a:rPr lang="en-US" b="1" dirty="0">
                <a:solidFill>
                  <a:srgbClr val="231F20"/>
                </a:solidFill>
                <a:latin typeface="Lettera Text Std"/>
                <a:cs typeface="Lettera Text Std"/>
              </a:rPr>
              <a:t>July 5</a:t>
            </a:r>
            <a:r>
              <a:rPr lang="en-US" dirty="0">
                <a:solidFill>
                  <a:srgbClr val="231F20"/>
                </a:solidFill>
                <a:latin typeface="Lettera Text Std"/>
                <a:cs typeface="Lettera Text Std"/>
              </a:rPr>
              <a:t>. </a:t>
            </a:r>
          </a:p>
          <a:p>
            <a:pPr marL="12700" marR="5080">
              <a:lnSpc>
                <a:spcPct val="107200"/>
              </a:lnSpc>
            </a:pPr>
            <a:endParaRPr lang="en-US" dirty="0">
              <a:solidFill>
                <a:srgbClr val="231F20"/>
              </a:solidFill>
              <a:latin typeface="Lettera Text Std"/>
              <a:cs typeface="Lettera Text Std"/>
            </a:endParaRPr>
          </a:p>
          <a:p>
            <a:pPr marL="12700" marR="5080">
              <a:lnSpc>
                <a:spcPct val="107200"/>
              </a:lnSpc>
            </a:pPr>
            <a:r>
              <a:rPr lang="en-US" dirty="0">
                <a:solidFill>
                  <a:srgbClr val="231F20"/>
                </a:solidFill>
                <a:latin typeface="Lettera Text Std"/>
                <a:cs typeface="Lettera Text Std"/>
              </a:rPr>
              <a:t>Transfer students into second year begin course enrolment on</a:t>
            </a:r>
            <a:r>
              <a:rPr lang="en-US" b="1" dirty="0">
                <a:latin typeface="Lettera Text Std"/>
                <a:cs typeface="Lettera Text Std"/>
              </a:rPr>
              <a:t> July 19</a:t>
            </a:r>
            <a:r>
              <a:rPr lang="en-US" dirty="0">
                <a:solidFill>
                  <a:srgbClr val="231F20"/>
                </a:solidFill>
                <a:latin typeface="Lettera Text Std"/>
                <a:cs typeface="Lettera Text Std"/>
              </a:rPr>
              <a:t>. Transfer students into second year can check their start time as of </a:t>
            </a:r>
            <a:r>
              <a:rPr lang="en-US" b="1" dirty="0">
                <a:solidFill>
                  <a:srgbClr val="231F20"/>
                </a:solidFill>
                <a:latin typeface="Lettera Text Std"/>
                <a:cs typeface="Lettera Text Std"/>
              </a:rPr>
              <a:t>July 5</a:t>
            </a:r>
            <a:r>
              <a:rPr lang="en-US" dirty="0">
                <a:solidFill>
                  <a:srgbClr val="231F20"/>
                </a:solidFill>
                <a:latin typeface="Lettera Text Std"/>
                <a:cs typeface="Lettera Text Std"/>
              </a:rPr>
              <a:t>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sp>
        <p:nvSpPr>
          <p:cNvPr id="6" name="object 2"/>
          <p:cNvSpPr txBox="1"/>
          <p:nvPr/>
        </p:nvSpPr>
        <p:spPr>
          <a:xfrm>
            <a:off x="532422" y="925325"/>
            <a:ext cx="7081716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How do I </a:t>
            </a:r>
            <a:r>
              <a:rPr lang="en-US" sz="3600" b="1" dirty="0" err="1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enrol</a:t>
            </a:r>
            <a:r>
              <a:rPr lang="en-US" sz="3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 in my courses?</a:t>
            </a:r>
            <a:endParaRPr sz="36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2" name="16">
            <a:hlinkClick r:id="" action="ppaction://media"/>
            <a:extLst>
              <a:ext uri="{FF2B5EF4-FFF2-40B4-BE49-F238E27FC236}">
                <a16:creationId xmlns:a16="http://schemas.microsoft.com/office/drawing/2014/main" id="{0B8EC163-457B-3348-AC0C-E5DC638953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38392" y="6178601"/>
            <a:ext cx="593636" cy="59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50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08"/>
    </mc:Choice>
    <mc:Fallback xmlns="">
      <p:transition spd="slow" advTm="29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2422" y="1762645"/>
            <a:ext cx="7001120" cy="43288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endParaRPr lang="en-CA" dirty="0"/>
          </a:p>
          <a:p>
            <a:pPr marL="342900" lvl="0" indent="-342900">
              <a:buAutoNum type="arabicPeriod"/>
            </a:pPr>
            <a:r>
              <a:rPr lang="en-CA" dirty="0"/>
              <a:t>Start Time</a:t>
            </a:r>
          </a:p>
          <a:p>
            <a:pPr marL="342900" lvl="0" indent="-342900">
              <a:buAutoNum type="arabicPeriod"/>
            </a:pPr>
            <a:r>
              <a:rPr lang="en-CA" dirty="0"/>
              <a:t>Program Course Requirements </a:t>
            </a:r>
          </a:p>
          <a:p>
            <a:pPr marL="342900" lvl="0" indent="-342900">
              <a:buAutoNum type="arabicPeriod"/>
            </a:pPr>
            <a:r>
              <a:rPr lang="en-CA" dirty="0"/>
              <a:t>Find an Elective </a:t>
            </a:r>
          </a:p>
          <a:p>
            <a:pPr marL="342900" lvl="0" indent="-342900">
              <a:buAutoNum type="arabicPeriod"/>
            </a:pPr>
            <a:r>
              <a:rPr lang="en-CA" dirty="0"/>
              <a:t>ACORN Enrollment Cart</a:t>
            </a:r>
          </a:p>
          <a:p>
            <a:pPr marL="342900" lvl="0" indent="-342900">
              <a:buAutoNum type="arabicPeriod"/>
            </a:pPr>
            <a:r>
              <a:rPr lang="en-CA" dirty="0"/>
              <a:t>ACORN – enrol! </a:t>
            </a:r>
          </a:p>
          <a:p>
            <a:pPr lvl="0"/>
            <a:endParaRPr lang="en-CA" dirty="0"/>
          </a:p>
          <a:p>
            <a:pPr lvl="0"/>
            <a:endParaRPr lang="en-CA" dirty="0"/>
          </a:p>
          <a:p>
            <a:pPr lvl="0"/>
            <a:endParaRPr lang="en-CA" dirty="0"/>
          </a:p>
          <a:p>
            <a:pPr lvl="0"/>
            <a:endParaRPr lang="en-CA" dirty="0"/>
          </a:p>
          <a:p>
            <a:pPr lvl="0"/>
            <a:r>
              <a:rPr lang="en-CA" dirty="0"/>
              <a:t>Remember: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CA" dirty="0"/>
              <a:t>Enrollment Indicators/Controls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CA" dirty="0"/>
              <a:t>Priority Period Course Load: 5.0 Credits. </a:t>
            </a:r>
          </a:p>
          <a:p>
            <a:r>
              <a:rPr lang="en-US" dirty="0"/>
              <a:t> </a:t>
            </a:r>
            <a:endParaRPr lang="en-CA" dirty="0"/>
          </a:p>
          <a:p>
            <a:pPr marL="12700" marR="5080">
              <a:lnSpc>
                <a:spcPct val="107200"/>
              </a:lnSpc>
            </a:pPr>
            <a:endParaRPr lang="en-US" sz="1400" b="1" dirty="0">
              <a:solidFill>
                <a:srgbClr val="231F20"/>
              </a:solidFill>
              <a:latin typeface="Lettera Text Std"/>
              <a:cs typeface="Lettera Text Std"/>
            </a:endParaRPr>
          </a:p>
          <a:p>
            <a:pPr marL="12700" marR="5080">
              <a:lnSpc>
                <a:spcPct val="107200"/>
              </a:lnSpc>
            </a:pPr>
            <a:endParaRPr lang="en-US" sz="1400" b="1" dirty="0">
              <a:solidFill>
                <a:srgbClr val="231F20"/>
              </a:solidFill>
              <a:latin typeface="Lettera Text Std"/>
              <a:cs typeface="Lettera Text Std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sp>
        <p:nvSpPr>
          <p:cNvPr id="6" name="object 2"/>
          <p:cNvSpPr txBox="1"/>
          <p:nvPr/>
        </p:nvSpPr>
        <p:spPr>
          <a:xfrm>
            <a:off x="532422" y="925325"/>
            <a:ext cx="7081716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Enrolling: Step-by-Step</a:t>
            </a:r>
            <a:endParaRPr sz="36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146FC54C-5074-F94B-947A-D18B89FE58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8"/>
          <a:srcRect l="47758" t="48406"/>
          <a:stretch/>
        </p:blipFill>
        <p:spPr>
          <a:xfrm>
            <a:off x="4370832" y="1762645"/>
            <a:ext cx="4058694" cy="2672275"/>
          </a:xfrm>
          <a:prstGeom prst="rect">
            <a:avLst/>
          </a:prstGeom>
        </p:spPr>
      </p:pic>
      <p:pic>
        <p:nvPicPr>
          <p:cNvPr id="2" name="17">
            <a:hlinkClick r:id="" action="ppaction://media"/>
            <a:extLst>
              <a:ext uri="{FF2B5EF4-FFF2-40B4-BE49-F238E27FC236}">
                <a16:creationId xmlns:a16="http://schemas.microsoft.com/office/drawing/2014/main" id="{1DDCDE6A-3667-2C40-81E2-E5FD38F362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53792" y="6365539"/>
            <a:ext cx="492461" cy="492461"/>
          </a:xfrm>
          <a:prstGeom prst="rect">
            <a:avLst/>
          </a:prstGeom>
        </p:spPr>
      </p:pic>
      <p:pic>
        <p:nvPicPr>
          <p:cNvPr id="4" name="17b">
            <a:hlinkClick r:id="" action="ppaction://media"/>
            <a:extLst>
              <a:ext uri="{FF2B5EF4-FFF2-40B4-BE49-F238E27FC236}">
                <a16:creationId xmlns:a16="http://schemas.microsoft.com/office/drawing/2014/main" id="{CE43E788-2912-5F4F-B89E-FE818FD6F8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90466" y="6349996"/>
            <a:ext cx="569732" cy="56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05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389"/>
    </mc:Choice>
    <mc:Fallback xmlns="">
      <p:transition spd="slow" advTm="95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4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2422" y="1762645"/>
            <a:ext cx="7001120" cy="37108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7200"/>
              </a:lnSpc>
            </a:pPr>
            <a:r>
              <a:rPr lang="en-US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General fee information can be found on the Student Accounts website.</a:t>
            </a:r>
          </a:p>
          <a:p>
            <a:pPr marL="12700" marR="5080">
              <a:lnSpc>
                <a:spcPct val="107200"/>
              </a:lnSpc>
            </a:pPr>
            <a:endParaRPr lang="en-US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7200"/>
              </a:lnSpc>
            </a:pPr>
            <a:r>
              <a:rPr lang="en-US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Your minimum required payment is indicated on your financial invoice, which is posted on ACORN.</a:t>
            </a:r>
          </a:p>
          <a:p>
            <a:pPr marL="12700" marR="5080">
              <a:lnSpc>
                <a:spcPct val="107200"/>
              </a:lnSpc>
            </a:pPr>
            <a:r>
              <a:rPr lang="en-US" dirty="0"/>
              <a:t>          </a:t>
            </a:r>
          </a:p>
          <a:p>
            <a:pPr marL="12700" marR="5080">
              <a:lnSpc>
                <a:spcPct val="107200"/>
              </a:lnSpc>
            </a:pPr>
            <a:r>
              <a:rPr lang="en-US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Review the presentation on Fees and Finances, </a:t>
            </a:r>
            <a:r>
              <a:rPr lang="en-US" dirty="0"/>
              <a:t>facilitated by Bianca the , Associate Registrar, Awards, &amp; Financial Aid. </a:t>
            </a:r>
          </a:p>
          <a:p>
            <a:pPr marL="12700" marR="5080">
              <a:lnSpc>
                <a:spcPct val="107200"/>
              </a:lnSpc>
            </a:pPr>
            <a:endParaRPr lang="en-US" dirty="0"/>
          </a:p>
          <a:p>
            <a:pPr marL="12700" marR="5080">
              <a:lnSpc>
                <a:spcPct val="107200"/>
              </a:lnSpc>
            </a:pPr>
            <a:r>
              <a:rPr lang="en-US" dirty="0"/>
              <a:t>Also join us  on </a:t>
            </a:r>
            <a:r>
              <a:rPr lang="en-US" dirty="0">
                <a:solidFill>
                  <a:srgbClr val="FF0000"/>
                </a:solidFill>
              </a:rPr>
              <a:t>June 28</a:t>
            </a:r>
            <a:r>
              <a:rPr lang="en-US" baseline="30000" dirty="0">
                <a:solidFill>
                  <a:srgbClr val="FF0000"/>
                </a:solidFill>
              </a:rPr>
              <a:t>th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for a Finances and Money Matters Live Q&amp;A Session on </a:t>
            </a:r>
            <a:r>
              <a:rPr lang="en-US" dirty="0">
                <a:solidFill>
                  <a:srgbClr val="FF0000"/>
                </a:solidFill>
              </a:rPr>
              <a:t>Zoom</a:t>
            </a:r>
            <a:r>
              <a:rPr lang="en-US" dirty="0"/>
              <a:t>! </a:t>
            </a:r>
            <a:endParaRPr lang="en-CA" dirty="0"/>
          </a:p>
          <a:p>
            <a:pPr marL="12700" marR="5080">
              <a:lnSpc>
                <a:spcPct val="107200"/>
              </a:lnSpc>
            </a:pPr>
            <a:r>
              <a:rPr lang="en-US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  </a:t>
            </a:r>
          </a:p>
          <a:p>
            <a:pPr marL="12700" marR="5080">
              <a:lnSpc>
                <a:spcPct val="107200"/>
              </a:lnSpc>
            </a:pPr>
            <a:endParaRPr lang="en-US" sz="1400" b="1" dirty="0">
              <a:solidFill>
                <a:srgbClr val="231F20"/>
              </a:solidFill>
              <a:latin typeface="Lettera Text Std"/>
              <a:cs typeface="Lettera Text Std"/>
            </a:endParaRPr>
          </a:p>
          <a:p>
            <a:pPr marL="12700" marR="5080">
              <a:lnSpc>
                <a:spcPct val="107200"/>
              </a:lnSpc>
            </a:pPr>
            <a:endParaRPr lang="en-US" sz="1400" b="1" dirty="0">
              <a:solidFill>
                <a:srgbClr val="231F20"/>
              </a:solidFill>
              <a:latin typeface="Lettera Text Std"/>
              <a:cs typeface="Lettera Text Std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sp>
        <p:nvSpPr>
          <p:cNvPr id="6" name="object 2"/>
          <p:cNvSpPr txBox="1"/>
          <p:nvPr/>
        </p:nvSpPr>
        <p:spPr>
          <a:xfrm>
            <a:off x="532422" y="925325"/>
            <a:ext cx="7081716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Fees and Finances</a:t>
            </a:r>
            <a:endParaRPr sz="36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2" name="18">
            <a:hlinkClick r:id="" action="ppaction://media"/>
            <a:extLst>
              <a:ext uri="{FF2B5EF4-FFF2-40B4-BE49-F238E27FC236}">
                <a16:creationId xmlns:a16="http://schemas.microsoft.com/office/drawing/2014/main" id="{00E60F18-1A34-0A42-AAE8-07DBCE47EF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59148" y="6279777"/>
            <a:ext cx="484094" cy="48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66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75"/>
    </mc:Choice>
    <mc:Fallback xmlns="">
      <p:transition spd="slow" advTm="23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4DC52-324C-964C-8CC5-C70AF84271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Watch the other presentations that cover information about resources within the Daniels Faculty as well as the University-wide supports</a:t>
            </a:r>
          </a:p>
          <a:p>
            <a:endParaRPr lang="en-US"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E52A5555-2478-2140-A46A-3797029E5F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750908"/>
            <a:ext cx="788670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Student Supports</a:t>
            </a:r>
            <a:endParaRPr sz="36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B7402383-4157-654B-B6C9-449CB14CB5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734" y="3139442"/>
            <a:ext cx="4998797" cy="26481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28C241-F586-2742-9EAF-DF655EF273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pic>
        <p:nvPicPr>
          <p:cNvPr id="8" name="19">
            <a:hlinkClick r:id="" action="ppaction://media"/>
            <a:extLst>
              <a:ext uri="{FF2B5EF4-FFF2-40B4-BE49-F238E27FC236}">
                <a16:creationId xmlns:a16="http://schemas.microsoft.com/office/drawing/2014/main" id="{8CB2D9EA-DD29-BA4D-A594-925250C506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22896" y="6271708"/>
            <a:ext cx="556067" cy="55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71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385739"/>
            <a:ext cx="825500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40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Welcome to Daniels!</a:t>
            </a:r>
            <a:endParaRPr sz="4000" b="1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4500" y="1131171"/>
            <a:ext cx="7582876" cy="6440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7200"/>
              </a:lnSpc>
            </a:pPr>
            <a:r>
              <a:rPr lang="en-US" sz="20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Let’s get ready for your </a:t>
            </a:r>
            <a:r>
              <a:rPr lang="en-US" sz="2000" dirty="0">
                <a:solidFill>
                  <a:srgbClr val="C0000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first year </a:t>
            </a:r>
            <a:r>
              <a:rPr lang="en-US" sz="20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at the John H. Daniels Faculty of Architecture, Landscape, and Design.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44500" y="2929469"/>
            <a:ext cx="32131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latin typeface="Lettera Text Std" panose="020B0504020101020102" pitchFamily="34" charset="0"/>
                <a:cs typeface="Arial" panose="020B0604020202020204" pitchFamily="34" charset="0"/>
              </a:rPr>
              <a:t>Andrea McGee</a:t>
            </a:r>
          </a:p>
          <a:p>
            <a:r>
              <a:rPr lang="en-CA" i="1" dirty="0">
                <a:latin typeface="Lettera Text Std" panose="020B0504020101020102" pitchFamily="34" charset="0"/>
                <a:cs typeface="Arial" panose="020B0604020202020204" pitchFamily="34" charset="0"/>
              </a:rPr>
              <a:t>Registrar &amp; Assistant Dean, Students</a:t>
            </a:r>
          </a:p>
          <a:p>
            <a:endParaRPr lang="en-CA" i="1" dirty="0"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r>
              <a:rPr lang="en-CA" b="1" dirty="0">
                <a:latin typeface="Lettera Text Std" panose="020B0504020101020102" pitchFamily="34" charset="0"/>
                <a:cs typeface="Arial" panose="020B0604020202020204" pitchFamily="34" charset="0"/>
              </a:rPr>
              <a:t>Carla </a:t>
            </a:r>
            <a:r>
              <a:rPr lang="en-CA" b="1" dirty="0" err="1">
                <a:latin typeface="Lettera Text Std" panose="020B0504020101020102" pitchFamily="34" charset="0"/>
                <a:cs typeface="Arial" panose="020B0604020202020204" pitchFamily="34" charset="0"/>
              </a:rPr>
              <a:t>Baptista</a:t>
            </a:r>
            <a:endParaRPr lang="en-CA" b="1" dirty="0"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r>
              <a:rPr lang="en-CA" i="1" dirty="0">
                <a:latin typeface="Lettera Text Std" panose="020B0504020101020102" pitchFamily="34" charset="0"/>
                <a:cs typeface="Arial" panose="020B0604020202020204" pitchFamily="34" charset="0"/>
              </a:rPr>
              <a:t>Associate Registrar, Academic Advising &amp; Student Engagement</a:t>
            </a:r>
          </a:p>
          <a:p>
            <a:endParaRPr lang="en-CA" i="1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D416D3-FF41-7242-AED1-ABB3BE5070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4666" b="1981"/>
          <a:stretch/>
        </p:blipFill>
        <p:spPr>
          <a:xfrm>
            <a:off x="4165720" y="1905072"/>
            <a:ext cx="2893448" cy="4170685"/>
          </a:xfrm>
          <a:prstGeom prst="rect">
            <a:avLst/>
          </a:prstGeom>
        </p:spPr>
      </p:pic>
      <p:pic>
        <p:nvPicPr>
          <p:cNvPr id="5" name="2">
            <a:hlinkClick r:id="" action="ppaction://media"/>
            <a:extLst>
              <a:ext uri="{FF2B5EF4-FFF2-40B4-BE49-F238E27FC236}">
                <a16:creationId xmlns:a16="http://schemas.microsoft.com/office/drawing/2014/main" id="{89D58827-03E2-3C4A-8E4D-828C14A5A0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31956" y="6260951"/>
            <a:ext cx="511286" cy="51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50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2422" y="1780500"/>
            <a:ext cx="7089042" cy="36009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dirty="0"/>
              <a:t>Accessibility Services works with students living with: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Chronic health conditions, learning disabilities, mental health conditions, mobility or functional disabilities, sensory disabilities, and temporary disabilities &amp; injuries. </a:t>
            </a:r>
          </a:p>
          <a:p>
            <a:pPr lvl="0"/>
            <a:endParaRPr lang="en-US" b="1" dirty="0"/>
          </a:p>
          <a:p>
            <a:pPr lvl="0"/>
            <a:r>
              <a:rPr lang="en-US" dirty="0"/>
              <a:t>Support students by providing: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Access to academic accommodations &amp; services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A network of supportive resources &amp; strategies</a:t>
            </a:r>
          </a:p>
          <a:p>
            <a:pPr lvl="0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Daniels has an On-Location Accessibility Services Advisor, </a:t>
            </a:r>
            <a:r>
              <a:rPr lang="en-CA" b="1" dirty="0"/>
              <a:t>Sandra </a:t>
            </a:r>
            <a:r>
              <a:rPr lang="en-CA" b="1" dirty="0" err="1"/>
              <a:t>Hohener</a:t>
            </a:r>
            <a:endParaRPr lang="en-CA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sp>
        <p:nvSpPr>
          <p:cNvPr id="7" name="object 2"/>
          <p:cNvSpPr txBox="1"/>
          <p:nvPr/>
        </p:nvSpPr>
        <p:spPr>
          <a:xfrm>
            <a:off x="532422" y="812729"/>
            <a:ext cx="7081716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Accessibility Services</a:t>
            </a:r>
            <a:endParaRPr sz="36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8" name="20">
            <a:hlinkClick r:id="" action="ppaction://media"/>
            <a:extLst>
              <a:ext uri="{FF2B5EF4-FFF2-40B4-BE49-F238E27FC236}">
                <a16:creationId xmlns:a16="http://schemas.microsoft.com/office/drawing/2014/main" id="{0DB543AD-053D-E543-BC31-6E8311D864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8849" y="6192153"/>
            <a:ext cx="473635" cy="47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62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69"/>
    </mc:Choice>
    <mc:Fallback xmlns="">
      <p:transition spd="slow" advTm="34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4CE35-2E51-844E-9DC8-57FB2B255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International Student Support</a:t>
            </a:r>
            <a:br>
              <a:rPr lang="en-US" dirty="0">
                <a:latin typeface="Lettera Text Std" panose="020B0504020101020102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F3EA8B-03EA-584F-A57B-A17008568C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100" dirty="0"/>
              <a:t> The </a:t>
            </a:r>
            <a:r>
              <a:rPr lang="en-US" sz="2100" b="1" dirty="0"/>
              <a:t>Centre for International Experience (CIE) </a:t>
            </a:r>
            <a:r>
              <a:rPr lang="en-US" sz="2100" dirty="0"/>
              <a:t>provides supports to students on such topics as: </a:t>
            </a:r>
          </a:p>
          <a:p>
            <a:r>
              <a:rPr lang="en-US" sz="2100" dirty="0"/>
              <a:t>Study or work permits </a:t>
            </a:r>
          </a:p>
          <a:p>
            <a:r>
              <a:rPr lang="en-US" sz="2100" dirty="0"/>
              <a:t>Finding immigration resources </a:t>
            </a:r>
          </a:p>
          <a:p>
            <a:r>
              <a:rPr lang="en-US" sz="2100" dirty="0"/>
              <a:t>Cultural challenges, relieving homesickness </a:t>
            </a:r>
          </a:p>
          <a:p>
            <a:r>
              <a:rPr lang="en-US" sz="2100" dirty="0"/>
              <a:t>Navigating the Canadian health care system  </a:t>
            </a:r>
          </a:p>
          <a:p>
            <a:r>
              <a:rPr lang="en-US" sz="2100" dirty="0"/>
              <a:t>Understanding income taxes </a:t>
            </a:r>
          </a:p>
          <a:p>
            <a:r>
              <a:rPr lang="en-US" sz="2100" dirty="0"/>
              <a:t>Academic expectations and adjustments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7F15F3-8379-FE43-993E-0A2859BDAA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217" y="4494044"/>
            <a:ext cx="1409700" cy="2105025"/>
          </a:xfrm>
          <a:prstGeom prst="rect">
            <a:avLst/>
          </a:prstGeom>
        </p:spPr>
      </p:pic>
      <p:pic>
        <p:nvPicPr>
          <p:cNvPr id="4" name="21">
            <a:hlinkClick r:id="" action="ppaction://media"/>
            <a:extLst>
              <a:ext uri="{FF2B5EF4-FFF2-40B4-BE49-F238E27FC236}">
                <a16:creationId xmlns:a16="http://schemas.microsoft.com/office/drawing/2014/main" id="{E97BD7EA-E563-5D4C-BF4C-A5BF4F235B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9248" y="6045797"/>
            <a:ext cx="672501" cy="67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24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961"/>
    </mc:Choice>
    <mc:Fallback xmlns="">
      <p:transition spd="slow" advTm="55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28552" y="846549"/>
            <a:ext cx="7609840" cy="467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063625">
              <a:lnSpc>
                <a:spcPct val="69400"/>
              </a:lnSpc>
              <a:tabLst>
                <a:tab pos="1108710" algn="l"/>
                <a:tab pos="1923414" algn="l"/>
                <a:tab pos="2428240" algn="l"/>
                <a:tab pos="2831465" algn="l"/>
                <a:tab pos="3695700" algn="l"/>
                <a:tab pos="4440555" algn="l"/>
                <a:tab pos="5226050" algn="l"/>
              </a:tabLst>
            </a:pPr>
            <a:r>
              <a:rPr lang="en-US" sz="7200" b="1" dirty="0">
                <a:solidFill>
                  <a:srgbClr val="D2232A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Your student experience is about more than your academic experience. </a:t>
            </a:r>
            <a:endParaRPr sz="72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pic>
        <p:nvPicPr>
          <p:cNvPr id="4" name="22">
            <a:hlinkClick r:id="" action="ppaction://media"/>
            <a:extLst>
              <a:ext uri="{FF2B5EF4-FFF2-40B4-BE49-F238E27FC236}">
                <a16:creationId xmlns:a16="http://schemas.microsoft.com/office/drawing/2014/main" id="{CCC1F5BD-4FC6-924E-84DD-D2D7F2651C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4232" y="6088828"/>
            <a:ext cx="576960" cy="57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1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48"/>
    </mc:Choice>
    <mc:Fallback xmlns="">
      <p:transition spd="slow" advTm="8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2423" y="1701099"/>
            <a:ext cx="4936392" cy="4188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7200"/>
              </a:lnSpc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Before you arrive, take the time to think about what else you would like to experience or become involved with while at Daniels.</a:t>
            </a:r>
            <a:endParaRPr sz="1600" dirty="0"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>
              <a:spcBef>
                <a:spcPts val="55"/>
              </a:spcBef>
            </a:pPr>
            <a:endParaRPr lang="en-US" sz="1200" dirty="0"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Daniels Orientation 2021:  Registration will begin soon! </a:t>
            </a:r>
          </a:p>
          <a:p>
            <a:pPr marL="12700">
              <a:lnSpc>
                <a:spcPct val="100000"/>
              </a:lnSpc>
            </a:pPr>
            <a:endParaRPr lang="en-US" sz="1600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Daniels Mentorship Program: Registration Opens (late-summer) </a:t>
            </a:r>
          </a:p>
          <a:p>
            <a:pPr marL="12700">
              <a:lnSpc>
                <a:spcPct val="100000"/>
              </a:lnSpc>
            </a:pPr>
            <a:endParaRPr lang="en-US" sz="1600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Architecture and Visual Studies Student Union (AVSSU)</a:t>
            </a:r>
          </a:p>
          <a:p>
            <a:pPr marL="12700">
              <a:lnSpc>
                <a:spcPct val="100000"/>
              </a:lnSpc>
            </a:pPr>
            <a:endParaRPr lang="en-US" sz="1600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Café 059</a:t>
            </a:r>
          </a:p>
          <a:p>
            <a:pPr marL="12700">
              <a:lnSpc>
                <a:spcPct val="100000"/>
              </a:lnSpc>
            </a:pPr>
            <a:endParaRPr lang="en-US" sz="1600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University of Toronto Student Union</a:t>
            </a:r>
          </a:p>
          <a:p>
            <a:pPr marL="12700">
              <a:lnSpc>
                <a:spcPct val="100000"/>
              </a:lnSpc>
            </a:pPr>
            <a:endParaRPr lang="en-US" sz="1600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Over 300+ student clubs and organizations!</a:t>
            </a: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sp>
        <p:nvSpPr>
          <p:cNvPr id="23" name="object 2"/>
          <p:cNvSpPr txBox="1"/>
          <p:nvPr/>
        </p:nvSpPr>
        <p:spPr>
          <a:xfrm>
            <a:off x="532423" y="925325"/>
            <a:ext cx="439229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Getting Involved</a:t>
            </a:r>
            <a:endParaRPr sz="36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232" y="2095247"/>
            <a:ext cx="2274938" cy="151688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453" y="4000500"/>
            <a:ext cx="2277717" cy="1518478"/>
          </a:xfrm>
          <a:prstGeom prst="rect">
            <a:avLst/>
          </a:prstGeom>
        </p:spPr>
      </p:pic>
      <p:pic>
        <p:nvPicPr>
          <p:cNvPr id="4" name="Getting Involved">
            <a:hlinkClick r:id="" action="ppaction://media"/>
            <a:extLst>
              <a:ext uri="{FF2B5EF4-FFF2-40B4-BE49-F238E27FC236}">
                <a16:creationId xmlns:a16="http://schemas.microsoft.com/office/drawing/2014/main" id="{61F5E299-281E-0640-8FB3-B938EB0282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68659" y="6076255"/>
            <a:ext cx="589533" cy="58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25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023"/>
    </mc:Choice>
    <mc:Fallback xmlns="">
      <p:transition spd="slow" advTm="89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4"/>
          <p:cNvSpPr txBox="1"/>
          <p:nvPr/>
        </p:nvSpPr>
        <p:spPr>
          <a:xfrm>
            <a:off x="2207034" y="2100440"/>
            <a:ext cx="5565531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115" marR="5080" indent="-19050"/>
            <a:r>
              <a:rPr lang="en-CA" sz="5400" b="1" dirty="0">
                <a:solidFill>
                  <a:srgbClr val="C0000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Questions?!</a:t>
            </a:r>
            <a:endParaRPr lang="en-CA" sz="4000" b="1" dirty="0">
              <a:solidFill>
                <a:srgbClr val="C0000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615" y="369277"/>
            <a:ext cx="1277963" cy="16371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CC046E-75B6-9E43-9242-E2DBE38776C2}"/>
              </a:ext>
            </a:extLst>
          </p:cNvPr>
          <p:cNvSpPr txBox="1"/>
          <p:nvPr/>
        </p:nvSpPr>
        <p:spPr>
          <a:xfrm>
            <a:off x="1245140" y="3439811"/>
            <a:ext cx="70590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After reviewing the New Student Handbook and presentations, you can join our Zoom Events and meet the Program Directors, Staff and Students for a Welcome Q&amp;A sessions. </a:t>
            </a:r>
          </a:p>
          <a:p>
            <a:endParaRPr lang="en-US" dirty="0"/>
          </a:p>
          <a:p>
            <a:r>
              <a:rPr lang="en-US" dirty="0"/>
              <a:t>You are also welcome to email us at the Office of the Registrar and Student Services at </a:t>
            </a:r>
            <a:r>
              <a:rPr lang="en-US" dirty="0">
                <a:hlinkClick r:id="rId6"/>
              </a:rPr>
              <a:t>registrar@daniels.utoronto.ca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Questions">
            <a:hlinkClick r:id="" action="ppaction://media"/>
            <a:extLst>
              <a:ext uri="{FF2B5EF4-FFF2-40B4-BE49-F238E27FC236}">
                <a16:creationId xmlns:a16="http://schemas.microsoft.com/office/drawing/2014/main" id="{73C91F0C-852F-444C-A8B6-ABED472E99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24459" y="6092379"/>
            <a:ext cx="588119" cy="5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55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28"/>
    </mc:Choice>
    <mc:Fallback xmlns="">
      <p:transition spd="slow" advTm="27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2423" y="925325"/>
            <a:ext cx="439229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The Basics.</a:t>
            </a:r>
            <a:endParaRPr sz="36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2423" y="1709891"/>
            <a:ext cx="7345485" cy="38759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7200"/>
              </a:lnSpc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You are a now a Daniels student pursuing an Honours Bachelor of Arts. </a:t>
            </a:r>
          </a:p>
          <a:p>
            <a:pPr marL="12700" marR="5080">
              <a:lnSpc>
                <a:spcPct val="107200"/>
              </a:lnSpc>
            </a:pPr>
            <a:endParaRPr lang="en-US" sz="1600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7200"/>
              </a:lnSpc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As a Daniels student you will:</a:t>
            </a:r>
          </a:p>
          <a:p>
            <a:pPr marL="12700" marR="5080">
              <a:lnSpc>
                <a:spcPct val="107200"/>
              </a:lnSpc>
            </a:pPr>
            <a:endParaRPr lang="en-US" sz="1600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7200"/>
              </a:lnSpc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Have an amazing team of faculty, staff, and peers ready to support, help, and guide you as you navigate your transition to university.</a:t>
            </a:r>
          </a:p>
          <a:p>
            <a:pPr marL="12700" marR="5080">
              <a:lnSpc>
                <a:spcPct val="107200"/>
              </a:lnSpc>
            </a:pPr>
            <a:endParaRPr lang="en-US" sz="1600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7200"/>
              </a:lnSpc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Enjoy a partnership with the Faculty of Arts &amp; Science and access to over 300+ programs of study!</a:t>
            </a:r>
          </a:p>
          <a:p>
            <a:pPr marL="12700" marR="5080">
              <a:lnSpc>
                <a:spcPct val="107200"/>
              </a:lnSpc>
            </a:pPr>
            <a:endParaRPr lang="en-US" sz="1600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7200"/>
              </a:lnSpc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Occupy three Daniels buildings on campus</a:t>
            </a:r>
          </a:p>
          <a:p>
            <a:pPr marL="812800" marR="5080" lvl="1" indent="-342900">
              <a:lnSpc>
                <a:spcPct val="107200"/>
              </a:lnSpc>
              <a:buFont typeface="+mj-lt"/>
              <a:buAutoNum type="arabicPeriod"/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Daniels Faculty at 1 </a:t>
            </a:r>
            <a:r>
              <a:rPr lang="en-US" sz="1600" dirty="0" err="1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Spadina</a:t>
            </a: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 Crescent</a:t>
            </a:r>
          </a:p>
          <a:p>
            <a:pPr marL="812800" marR="5080" lvl="1" indent="-342900">
              <a:lnSpc>
                <a:spcPct val="107200"/>
              </a:lnSpc>
              <a:buFont typeface="+mj-lt"/>
              <a:buAutoNum type="arabicPeriod"/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North and South Borden Buildings at 563 and 487 </a:t>
            </a:r>
            <a:r>
              <a:rPr lang="en-US" sz="1600" dirty="0" err="1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Spadina</a:t>
            </a: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 Crescent</a:t>
            </a:r>
          </a:p>
          <a:p>
            <a:pPr marL="12700" marR="5080">
              <a:lnSpc>
                <a:spcPct val="107200"/>
              </a:lnSpc>
            </a:pPr>
            <a:endParaRPr lang="en-US" sz="1400" b="1" dirty="0">
              <a:solidFill>
                <a:srgbClr val="231F20"/>
              </a:solidFill>
              <a:latin typeface="Lettera Text Std"/>
              <a:cs typeface="Lettera Text Std"/>
            </a:endParaRPr>
          </a:p>
          <a:p>
            <a:pPr marL="12700" marR="5080">
              <a:lnSpc>
                <a:spcPct val="107200"/>
              </a:lnSpc>
            </a:pPr>
            <a:endParaRPr lang="en-US" sz="1400" b="1" dirty="0">
              <a:solidFill>
                <a:srgbClr val="231F20"/>
              </a:solidFill>
              <a:latin typeface="Lettera Text Std"/>
              <a:cs typeface="Lettera Text Std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pic>
        <p:nvPicPr>
          <p:cNvPr id="5" name="3">
            <a:hlinkClick r:id="" action="ppaction://media"/>
            <a:extLst>
              <a:ext uri="{FF2B5EF4-FFF2-40B4-BE49-F238E27FC236}">
                <a16:creationId xmlns:a16="http://schemas.microsoft.com/office/drawing/2014/main" id="{EA47A4BF-C087-7048-82E2-CE774780AF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38392" y="5981252"/>
            <a:ext cx="684536" cy="68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28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54"/>
    </mc:Choice>
    <mc:Fallback xmlns="">
      <p:transition spd="slow" advTm="36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717D836C-078D-CE40-8AD5-966065800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787" y="1667435"/>
            <a:ext cx="8626818" cy="43055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D415721-0BDE-4942-A179-090277275D9D}"/>
              </a:ext>
            </a:extLst>
          </p:cNvPr>
          <p:cNvSpPr/>
          <p:nvPr/>
        </p:nvSpPr>
        <p:spPr>
          <a:xfrm>
            <a:off x="389893" y="684014"/>
            <a:ext cx="56881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1 </a:t>
            </a:r>
            <a:r>
              <a:rPr lang="en-US" sz="3600" b="1" dirty="0" err="1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Spadina</a:t>
            </a:r>
            <a:r>
              <a:rPr lang="en-US" sz="3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 Crescent.   </a:t>
            </a:r>
            <a:endParaRPr lang="en-US" sz="36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971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2423" y="1806606"/>
            <a:ext cx="7001119" cy="22159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New Undergraduate Student Handbook 2021-22 </a:t>
            </a: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is your guide to getting ready for your first-year at Daniels. To begin you should read the handbook (cover to cover) and consider doing the following:</a:t>
            </a:r>
          </a:p>
          <a:p>
            <a:pPr marL="12700" marR="5080"/>
            <a:endParaRPr lang="en-US" sz="1600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755650" marR="508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Get your student ID (</a:t>
            </a:r>
            <a:r>
              <a:rPr lang="en-US" sz="1600" dirty="0" err="1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TCard</a:t>
            </a: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UTORid</a:t>
            </a: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 and </a:t>
            </a:r>
            <a:r>
              <a:rPr lang="en-US" sz="1600" dirty="0" err="1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UTmail</a:t>
            </a: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+ account)</a:t>
            </a:r>
          </a:p>
          <a:p>
            <a:pPr marL="755650" marR="508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Review the Academic Calendar 2021-22 and Timetable on the Daniels website</a:t>
            </a:r>
          </a:p>
          <a:p>
            <a:pPr marL="755650" marR="508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Familiarize yourself with all the services and resources available to you. </a:t>
            </a:r>
          </a:p>
          <a:p>
            <a:pPr marL="755650" marR="508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Follow us on social media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sp>
        <p:nvSpPr>
          <p:cNvPr id="23" name="object 2"/>
          <p:cNvSpPr txBox="1"/>
          <p:nvPr/>
        </p:nvSpPr>
        <p:spPr>
          <a:xfrm>
            <a:off x="532423" y="925325"/>
            <a:ext cx="439229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Getting Started</a:t>
            </a:r>
            <a:endParaRPr sz="36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7466" y="4831613"/>
            <a:ext cx="64673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b="1" dirty="0"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endParaRPr lang="en-CA" sz="1600" b="1" dirty="0"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endParaRPr lang="en-CA" sz="1600" b="1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13" descr="cid:6E78FD00-EBD1-4979-8250-466BC4E21980"/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23" y="5200662"/>
            <a:ext cx="132008" cy="24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 descr="cid:C7801399-D9C4-48E1-B85D-5A23C1848880"/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26" y="5200662"/>
            <a:ext cx="297018" cy="24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5" descr="cid:6D0F626E-E1D7-46D4-AFAE-CFE7AE5859F5"/>
          <p:cNvPicPr>
            <a:picLocks noChangeAspect="1" noChangeArrowheads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683" y="5200662"/>
            <a:ext cx="275017" cy="24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6" descr="cid:F3815696-B0EE-44A3-AE38-71652AE4B505"/>
          <p:cNvPicPr>
            <a:picLocks noChangeAspect="1" noChangeArrowheads="1"/>
          </p:cNvPicPr>
          <p:nvPr/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466" y="5200662"/>
            <a:ext cx="242015" cy="24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7" descr="cid:21BBC879-5CF5-4926-8246-A6A3302B8C8D"/>
          <p:cNvPicPr>
            <a:picLocks noChangeAspect="1" noChangeArrowheads="1"/>
          </p:cNvPicPr>
          <p:nvPr/>
        </p:nvPicPr>
        <p:blipFill>
          <a:blip r:embed="rId14" r:link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879" y="5200662"/>
            <a:ext cx="275017" cy="24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8" descr="cid:B336C132-DB78-4BD0-BA20-CA12CE01D9F8"/>
          <p:cNvPicPr>
            <a:picLocks noChangeAspect="1" noChangeArrowheads="1"/>
          </p:cNvPicPr>
          <p:nvPr/>
        </p:nvPicPr>
        <p:blipFill>
          <a:blip r:embed="rId16" r:link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075" y="5200662"/>
            <a:ext cx="198012" cy="24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532423" y="4671082"/>
            <a:ext cx="1640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dirty="0">
                <a:latin typeface="Lettera Text Std" panose="020B0504020101020102" pitchFamily="34" charset="0"/>
                <a:cs typeface="Arial" panose="020B0604020202020204" pitchFamily="34" charset="0"/>
              </a:rPr>
              <a:t>@</a:t>
            </a:r>
            <a:r>
              <a:rPr lang="en-CA" b="1" dirty="0" err="1">
                <a:latin typeface="Lettera Text Std" panose="020B0504020101020102" pitchFamily="34" charset="0"/>
                <a:cs typeface="Arial" panose="020B0604020202020204" pitchFamily="34" charset="0"/>
              </a:rPr>
              <a:t>uoftdaniels</a:t>
            </a:r>
            <a:endParaRPr lang="en-CA" b="1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2" name="5">
            <a:hlinkClick r:id="" action="ppaction://media"/>
            <a:extLst>
              <a:ext uri="{FF2B5EF4-FFF2-40B4-BE49-F238E27FC236}">
                <a16:creationId xmlns:a16="http://schemas.microsoft.com/office/drawing/2014/main" id="{4AC1D2E2-4CEA-D944-9F1E-2CE8FE56E2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316959" y="6039505"/>
            <a:ext cx="626283" cy="62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7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37"/>
    </mc:Choice>
    <mc:Fallback xmlns="">
      <p:transition spd="slow" advTm="30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2423" y="1693645"/>
            <a:ext cx="7811477" cy="11854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7200"/>
              </a:lnSpc>
            </a:pPr>
            <a:r>
              <a:rPr lang="en-US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Architectural Studies begins with an introduction to the fundamentals of the field through design, history, and technology/computation. This program initiates students into the discipline of architecture, using it as a unique lens through which to pursue a liberal arts education. </a:t>
            </a:r>
            <a:endParaRPr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23" y="3302629"/>
            <a:ext cx="1826759" cy="121784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125" y="3302629"/>
            <a:ext cx="1831044" cy="122069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12" y="3302629"/>
            <a:ext cx="1877850" cy="12519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125" y="4756507"/>
            <a:ext cx="1831044" cy="124507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23" y="4756507"/>
            <a:ext cx="1826759" cy="121783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12" y="4756508"/>
            <a:ext cx="1877850" cy="1251900"/>
          </a:xfrm>
          <a:prstGeom prst="rect">
            <a:avLst/>
          </a:prstGeom>
        </p:spPr>
      </p:pic>
      <p:sp>
        <p:nvSpPr>
          <p:cNvPr id="30" name="object 2"/>
          <p:cNvSpPr txBox="1"/>
          <p:nvPr/>
        </p:nvSpPr>
        <p:spPr>
          <a:xfrm>
            <a:off x="532423" y="925325"/>
            <a:ext cx="4848469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Architectural Studies</a:t>
            </a:r>
            <a:endParaRPr sz="36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2" name="6">
            <a:hlinkClick r:id="" action="ppaction://media"/>
            <a:extLst>
              <a:ext uri="{FF2B5EF4-FFF2-40B4-BE49-F238E27FC236}">
                <a16:creationId xmlns:a16="http://schemas.microsoft.com/office/drawing/2014/main" id="{26A51F9D-2D47-314D-B5C4-8F3E1A1BC6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43900" y="6235853"/>
            <a:ext cx="524735" cy="52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71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98"/>
    </mc:Choice>
    <mc:Fallback xmlns="">
      <p:transition spd="slow" advTm="26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2423" y="1663662"/>
            <a:ext cx="7538915" cy="14818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7200"/>
              </a:lnSpc>
            </a:pPr>
            <a:r>
              <a:rPr lang="en-US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Visual Studies is set within a unique environment focusing on the interdisciplinary and conceptual components inherent to contemporary art and curatorial practice, as well as on critical writing, theory, art history, design, and related areas requiring a high degree of visual literacy.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23" y="3187820"/>
            <a:ext cx="1822885" cy="12168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688" y="3187820"/>
            <a:ext cx="1890349" cy="12168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416" y="4586775"/>
            <a:ext cx="1914641" cy="127642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417" y="3187820"/>
            <a:ext cx="1914641" cy="12146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688" y="4586776"/>
            <a:ext cx="1890349" cy="126023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23" y="4588960"/>
            <a:ext cx="1820946" cy="1213964"/>
          </a:xfrm>
          <a:prstGeom prst="rect">
            <a:avLst/>
          </a:prstGeom>
        </p:spPr>
      </p:pic>
      <p:sp>
        <p:nvSpPr>
          <p:cNvPr id="30" name="object 2"/>
          <p:cNvSpPr txBox="1"/>
          <p:nvPr/>
        </p:nvSpPr>
        <p:spPr>
          <a:xfrm>
            <a:off x="532423" y="925325"/>
            <a:ext cx="4848469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Visual Studies</a:t>
            </a:r>
            <a:endParaRPr sz="36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2" name="7">
            <a:hlinkClick r:id="" action="ppaction://media"/>
            <a:extLst>
              <a:ext uri="{FF2B5EF4-FFF2-40B4-BE49-F238E27FC236}">
                <a16:creationId xmlns:a16="http://schemas.microsoft.com/office/drawing/2014/main" id="{FF21706F-8556-C34C-BB14-0F56F3C78C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60363" y="6275121"/>
            <a:ext cx="582879" cy="58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2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90"/>
    </mc:Choice>
    <mc:Fallback xmlns="">
      <p:transition spd="slow" advTm="17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2422" y="1753853"/>
            <a:ext cx="7178431" cy="36354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7200"/>
              </a:lnSpc>
            </a:pPr>
            <a:r>
              <a:rPr lang="en-US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The Honours Bachelor of Arts degree requirements are found in the </a:t>
            </a:r>
            <a:r>
              <a:rPr lang="en-US" dirty="0">
                <a:solidFill>
                  <a:srgbClr val="C0000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Academic Calendar </a:t>
            </a:r>
            <a:r>
              <a:rPr lang="en-US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and the </a:t>
            </a:r>
            <a:r>
              <a:rPr lang="en-US" dirty="0">
                <a:solidFill>
                  <a:srgbClr val="C0000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New Undergraduate Student Handbook</a:t>
            </a:r>
            <a:r>
              <a:rPr lang="en-US" dirty="0">
                <a:solidFill>
                  <a:srgbClr val="D2232A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. </a:t>
            </a:r>
            <a:endParaRPr lang="en-US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7200"/>
              </a:lnSpc>
            </a:pPr>
            <a:endParaRPr lang="en-US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7200"/>
              </a:lnSpc>
            </a:pPr>
            <a:r>
              <a:rPr lang="en-US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To graduate a student must complete:</a:t>
            </a:r>
          </a:p>
          <a:p>
            <a:pPr marL="755650" marR="508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20.0 Credits </a:t>
            </a:r>
          </a:p>
          <a:p>
            <a:pPr marL="755650" marR="508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Minimum of 13.0 Credits at the 200 level, including </a:t>
            </a:r>
          </a:p>
          <a:p>
            <a:pPr marL="755650" marR="508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Minimum of 6.0 Credits at the 300+ level</a:t>
            </a:r>
          </a:p>
          <a:p>
            <a:pPr marL="755650" marR="508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1.85 Cumulative Grade Point Average (CGPA) for Graduation</a:t>
            </a:r>
          </a:p>
          <a:p>
            <a:pPr marL="755650" marR="508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4.0 Credits satisfying Breadth Requirements</a:t>
            </a:r>
          </a:p>
          <a:p>
            <a:pPr marL="755650" marR="508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An appropriate combination of programs of study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sp>
        <p:nvSpPr>
          <p:cNvPr id="23" name="object 2"/>
          <p:cNvSpPr txBox="1"/>
          <p:nvPr/>
        </p:nvSpPr>
        <p:spPr>
          <a:xfrm>
            <a:off x="532423" y="925325"/>
            <a:ext cx="4848469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Degree Requirements</a:t>
            </a:r>
            <a:endParaRPr sz="36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4" name="8">
            <a:hlinkClick r:id="" action="ppaction://media"/>
            <a:extLst>
              <a:ext uri="{FF2B5EF4-FFF2-40B4-BE49-F238E27FC236}">
                <a16:creationId xmlns:a16="http://schemas.microsoft.com/office/drawing/2014/main" id="{B6A8A382-6E80-1F4C-92BE-233AE2BCA5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70748" y="6093294"/>
            <a:ext cx="572494" cy="57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38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39"/>
    </mc:Choice>
    <mc:Fallback xmlns="">
      <p:transition spd="slow" advTm="46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2422" y="1571656"/>
            <a:ext cx="46609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4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Architectural Studies</a:t>
            </a:r>
            <a:r>
              <a:rPr sz="24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 </a:t>
            </a:r>
            <a:endParaRPr sz="24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74925" y="2033321"/>
            <a:ext cx="6747609" cy="32834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7200"/>
              </a:lnSpc>
            </a:pPr>
            <a:r>
              <a:rPr lang="en-US" sz="1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1 Specialist in Architectural Studies </a:t>
            </a:r>
          </a:p>
          <a:p>
            <a:pPr marL="12700" marR="5080">
              <a:lnSpc>
                <a:spcPct val="107200"/>
              </a:lnSpc>
            </a:pPr>
            <a:endParaRPr lang="en-US" sz="1600" b="1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7200"/>
              </a:lnSpc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All students are automatically enrolled in the Comprehensive Specialist stream for their first year of study in the Daniels Faculty. </a:t>
            </a:r>
          </a:p>
          <a:p>
            <a:pPr marL="12700" marR="5080">
              <a:lnSpc>
                <a:spcPct val="107200"/>
              </a:lnSpc>
            </a:pPr>
            <a:endParaRPr lang="en-US" sz="1600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7200"/>
              </a:lnSpc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Students in the </a:t>
            </a:r>
            <a:r>
              <a:rPr lang="en-US" sz="1600" dirty="0">
                <a:solidFill>
                  <a:srgbClr val="D2232A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Architectural Studies</a:t>
            </a: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 program must pursue one of the four Specialist streams offered: </a:t>
            </a:r>
          </a:p>
          <a:p>
            <a:pPr marL="812800" marR="5080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Comprehensive; </a:t>
            </a:r>
          </a:p>
          <a:p>
            <a:pPr marL="812800" marR="5080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Design of Architecture, Landscape, and Urbanism; </a:t>
            </a:r>
          </a:p>
          <a:p>
            <a:pPr marL="812800" marR="5080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History and Theory of Architecture, Landscape, and Urbanism; or </a:t>
            </a:r>
          </a:p>
          <a:p>
            <a:pPr marL="812800" marR="5080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Technology of Architecture, Landscape, and Urbanism.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sp>
        <p:nvSpPr>
          <p:cNvPr id="23" name="object 2"/>
          <p:cNvSpPr txBox="1"/>
          <p:nvPr/>
        </p:nvSpPr>
        <p:spPr>
          <a:xfrm>
            <a:off x="532422" y="925325"/>
            <a:ext cx="6642101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Program of Study</a:t>
            </a:r>
            <a:endParaRPr sz="36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8" name="9">
            <a:hlinkClick r:id="" action="ppaction://media"/>
            <a:extLst>
              <a:ext uri="{FF2B5EF4-FFF2-40B4-BE49-F238E27FC236}">
                <a16:creationId xmlns:a16="http://schemas.microsoft.com/office/drawing/2014/main" id="{F0F76B46-326B-5849-8931-DBC893091C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41450" y="6142616"/>
            <a:ext cx="569063" cy="52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01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85"/>
    </mc:Choice>
    <mc:Fallback xmlns="">
      <p:transition spd="slow" advTm="35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5589</TotalTime>
  <Words>1387</Words>
  <Application>Microsoft Office PowerPoint</Application>
  <PresentationFormat>On-screen Show (4:3)</PresentationFormat>
  <Paragraphs>184</Paragraphs>
  <Slides>24</Slides>
  <Notes>21</Notes>
  <HiddenSlides>0</HiddenSlides>
  <MMClips>24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Lettera Text Std</vt:lpstr>
      <vt:lpstr>Office Theme</vt:lpstr>
      <vt:lpstr>PowerPoint Presentation</vt:lpstr>
      <vt:lpstr>Welcome to Daniels!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Student Supports</vt:lpstr>
      <vt:lpstr>PowerPoint Presentation</vt:lpstr>
      <vt:lpstr>International Student Support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Madison Peters</dc:creator>
  <cp:lastModifiedBy>Kevin Lowther</cp:lastModifiedBy>
  <cp:revision>106</cp:revision>
  <cp:lastPrinted>2019-06-25T20:31:59Z</cp:lastPrinted>
  <dcterms:created xsi:type="dcterms:W3CDTF">2018-05-14T18:37:05Z</dcterms:created>
  <dcterms:modified xsi:type="dcterms:W3CDTF">2021-06-24T18:36:04Z</dcterms:modified>
</cp:coreProperties>
</file>