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7" r:id="rId2"/>
    <p:sldId id="258" r:id="rId3"/>
    <p:sldId id="259" r:id="rId4"/>
    <p:sldId id="293" r:id="rId5"/>
    <p:sldId id="260" r:id="rId6"/>
    <p:sldId id="264" r:id="rId7"/>
    <p:sldId id="265" r:id="rId8"/>
    <p:sldId id="266" r:id="rId9"/>
    <p:sldId id="267" r:id="rId10"/>
    <p:sldId id="268" r:id="rId11"/>
    <p:sldId id="271" r:id="rId12"/>
    <p:sldId id="269" r:id="rId13"/>
    <p:sldId id="286" r:id="rId14"/>
    <p:sldId id="288" r:id="rId15"/>
    <p:sldId id="274" r:id="rId16"/>
    <p:sldId id="272" r:id="rId17"/>
    <p:sldId id="275" r:id="rId18"/>
    <p:sldId id="289" r:id="rId19"/>
    <p:sldId id="294" r:id="rId20"/>
    <p:sldId id="285" r:id="rId21"/>
    <p:sldId id="287" r:id="rId22"/>
    <p:sldId id="261" r:id="rId23"/>
    <p:sldId id="262" r:id="rId24"/>
    <p:sldId id="279" r:id="rId25"/>
  </p:sldIdLst>
  <p:sldSz cx="9144000" cy="6858000" type="screen4x3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37"/>
    <a:srgbClr val="FE0000"/>
    <a:srgbClr val="FFC9C9"/>
    <a:srgbClr val="D7C0E2"/>
    <a:srgbClr val="AC7CC2"/>
    <a:srgbClr val="975A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CEDB76-E88E-DB5C-D559-7EFAD871B1DF}" v="15" dt="2022-07-05T16:47:34.132"/>
    <p1510:client id="{98B7DE20-B48C-C3F1-6860-D7245E0C8C76}" v="30" dt="2022-06-28T19:40:50.177"/>
    <p1510:client id="{C2ECFB98-C921-4A2A-A0A1-314391AB2FA4}" v="35" dt="2022-06-27T19:39:14.044"/>
    <p1510:client id="{CBA3368D-99A6-F674-AB6C-2E0957B0CB14}" v="8" dt="2022-07-06T17:01:26.4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2810"/>
  </p:normalViewPr>
  <p:slideViewPr>
    <p:cSldViewPr snapToGrid="0">
      <p:cViewPr varScale="1">
        <p:scale>
          <a:sx n="116" d="100"/>
          <a:sy n="116" d="100"/>
        </p:scale>
        <p:origin x="9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notesMaster" Target="notesMasters/notesMaster1.xml" Id="rId26" /><Relationship Type="http://schemas.openxmlformats.org/officeDocument/2006/relationships/slide" Target="slides/slide2.xml" Id="rId3" /><Relationship Type="http://schemas.openxmlformats.org/officeDocument/2006/relationships/slide" Target="slides/slide20.xml" Id="rId21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slide" Target="slides/slide24.xml" Id="rId25" /><Relationship Type="http://schemas.microsoft.com/office/2015/10/relationships/revisionInfo" Target="revisionInfo.xml" Id="rId33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slide" Target="slides/slide19.xml" Id="rId20" /><Relationship Type="http://schemas.openxmlformats.org/officeDocument/2006/relationships/viewProps" Target="viewProps.xml" Id="rId29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23.xml" Id="rId24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slide" Target="slides/slide22.xml" Id="rId23" /><Relationship Type="http://schemas.openxmlformats.org/officeDocument/2006/relationships/presProps" Target="presProps.xml" Id="rId28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openxmlformats.org/officeDocument/2006/relationships/tableStyles" Target="tableStyles.xml" Id="rId31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slide" Target="slides/slide21.xml" Id="rId22" /><Relationship Type="http://schemas.openxmlformats.org/officeDocument/2006/relationships/handoutMaster" Target="handoutMasters/handoutMaster1.xml" Id="rId27" /><Relationship Type="http://schemas.openxmlformats.org/officeDocument/2006/relationships/theme" Target="theme/theme1.xml" Id="rId30" /><Relationship Type="http://schemas.openxmlformats.org/officeDocument/2006/relationships/slide" Target="slides/slide7.xml" Id="rId8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FBD19E6C-8D45-4EF5-B4BA-EBAA0EE5AD84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53238801-8240-4363-A7AA-0C138921E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25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8E1A7563-4E53-47F4-83DD-AC0B192F881C}" type="datetimeFigureOut">
              <a:rPr lang="en-CA" smtClean="0"/>
              <a:t>2022-07-06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81532"/>
            <a:ext cx="5621020" cy="3666708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291AD54C-7813-4DCC-8EDA-C4470868D7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9672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025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7760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731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876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93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5322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453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56885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732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184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334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7237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2319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872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996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9126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3021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568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7396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946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5321" tIns="47660" rIns="95321" bIns="47660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347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2022-07-06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941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2022-07-06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0781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2022-07-06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50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2022-07-06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550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2022-07-06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0866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2022-07-06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4259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2022-07-06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382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2022-07-06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7988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2022-07-06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7781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2022-07-06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310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625-3223-478A-B6F9-9B0D3C8BC014}" type="datetimeFigureOut">
              <a:rPr lang="en-CA" smtClean="0"/>
              <a:t>2022-07-06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404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A9625-3223-478A-B6F9-9B0D3C8BC014}" type="datetimeFigureOut">
              <a:rPr lang="en-CA" smtClean="0"/>
              <a:t>2022-07-06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431BF-1A65-4DAB-A88B-A24BB7DBBB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40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tiff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tiff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5.jpeg"/><Relationship Id="rId5" Type="http://schemas.openxmlformats.org/officeDocument/2006/relationships/image" Target="../media/image5.png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tiff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6.jpe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mailto:registrar@daniels.utoronto.ca" TargetMode="External"/><Relationship Id="rId5" Type="http://schemas.openxmlformats.org/officeDocument/2006/relationships/image" Target="../media/image1.wmf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cid:image004.png@01D3C106.58FF0970" TargetMode="Externa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cid:image001.png@01D3C106.58FF0970" TargetMode="External"/><Relationship Id="rId12" Type="http://schemas.openxmlformats.org/officeDocument/2006/relationships/image" Target="../media/image10.png"/><Relationship Id="rId17" Type="http://schemas.openxmlformats.org/officeDocument/2006/relationships/image" Target="cid:image006.png@01D3C106.58FF0970" TargetMode="External"/><Relationship Id="rId2" Type="http://schemas.openxmlformats.org/officeDocument/2006/relationships/audio" Target="../media/media4.m4a"/><Relationship Id="rId16" Type="http://schemas.openxmlformats.org/officeDocument/2006/relationships/image" Target="../media/image12.png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11" Type="http://schemas.openxmlformats.org/officeDocument/2006/relationships/image" Target="cid:image003.png@01D3C106.58FF0970" TargetMode="External"/><Relationship Id="rId5" Type="http://schemas.openxmlformats.org/officeDocument/2006/relationships/image" Target="../media/image3.wmf"/><Relationship Id="rId15" Type="http://schemas.openxmlformats.org/officeDocument/2006/relationships/image" Target="cid:image005.png@01D3C106.58FF0970" TargetMode="External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cid:image002.png@01D3C106.58FF0970" TargetMode="Externa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12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3.wmf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12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3.wmf"/><Relationship Id="rId10" Type="http://schemas.openxmlformats.org/officeDocument/2006/relationships/image" Target="../media/image23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1987417" y="2274384"/>
            <a:ext cx="5565531" cy="123110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31115" marR="5080" indent="-19050"/>
            <a:r>
              <a:rPr lang="en-CA" sz="4000" b="1" dirty="0">
                <a:solidFill>
                  <a:srgbClr val="C00000"/>
                </a:solidFill>
                <a:latin typeface="Lettera Text Std"/>
                <a:cs typeface="Arial"/>
              </a:rPr>
              <a:t>Academic Orientation</a:t>
            </a:r>
            <a:r>
              <a:rPr lang="en-CA" sz="4000" b="1" dirty="0">
                <a:solidFill>
                  <a:srgbClr val="231F20"/>
                </a:solidFill>
                <a:latin typeface="Lettera Text Std"/>
                <a:cs typeface="Arial"/>
              </a:rPr>
              <a:t> 2022</a:t>
            </a:r>
            <a:endParaRPr sz="40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15" y="369277"/>
            <a:ext cx="1277963" cy="1637109"/>
          </a:xfrm>
          <a:prstGeom prst="rect">
            <a:avLst/>
          </a:prstGeom>
        </p:spPr>
      </p:pic>
      <p:sp>
        <p:nvSpPr>
          <p:cNvPr id="16" name="object 14"/>
          <p:cNvSpPr txBox="1"/>
          <p:nvPr/>
        </p:nvSpPr>
        <p:spPr>
          <a:xfrm>
            <a:off x="1987418" y="3849547"/>
            <a:ext cx="5565531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115" marR="5080" indent="-19050"/>
            <a:r>
              <a:rPr lang="en-CA" sz="24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John H. Daniels Faculty of Architecture, Landscape, and Design</a:t>
            </a:r>
          </a:p>
          <a:p>
            <a:pPr marL="31115" marR="5080" indent="-19050"/>
            <a:endParaRPr sz="24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121FD8-4ADD-C974-04A3-2F2A870F4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5614" y="5591655"/>
            <a:ext cx="707727" cy="7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5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29"/>
    </mc:Choice>
    <mc:Fallback xmlns="">
      <p:transition spd="slow" advTm="57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2422" y="1554986"/>
            <a:ext cx="46609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Visual Studies</a:t>
            </a:r>
            <a:endParaRPr sz="24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2421" y="2070375"/>
            <a:ext cx="6642101" cy="24982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lang="en-US" sz="1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1 Specialist in Visual Studies  (Studio Stream or Critical Practices stream) </a:t>
            </a:r>
          </a:p>
          <a:p>
            <a:pPr marL="12700" marR="5080">
              <a:lnSpc>
                <a:spcPct val="1500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OR </a:t>
            </a:r>
            <a:r>
              <a:rPr lang="en-US" sz="1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Major in Visual Studies + Major in Architectural Studies*</a:t>
            </a:r>
          </a:p>
          <a:p>
            <a:pPr marL="12700" marR="5080">
              <a:lnSpc>
                <a:spcPct val="1500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OR</a:t>
            </a:r>
            <a:r>
              <a:rPr lang="en-US" sz="1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Major in Visual Studies + 1 Major, Faculty of Arts &amp; Science*</a:t>
            </a:r>
          </a:p>
          <a:p>
            <a:pPr marL="12700" marR="5080">
              <a:lnSpc>
                <a:spcPct val="1500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OR </a:t>
            </a:r>
            <a:r>
              <a:rPr lang="en-US" sz="1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Major in Visual Studies + 2 Minors, Faculty of Arts &amp; Science*</a:t>
            </a:r>
          </a:p>
          <a:p>
            <a:pPr marL="12700" marR="5080">
              <a:lnSpc>
                <a:spcPct val="107200"/>
              </a:lnSpc>
            </a:pPr>
            <a:r>
              <a:rPr lang="en-US" sz="1400" i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*These combinations must include at least 12.0 different Credits.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All </a:t>
            </a:r>
            <a:r>
              <a:rPr lang="en-US" sz="1600" dirty="0">
                <a:solidFill>
                  <a:srgbClr val="D2232A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Visual Studies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students are automatically enrolled in the Major in Visual Studies. </a:t>
            </a: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Program of Study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9DEA49B-6510-2744-83C3-9DCA29C0EE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385" t="2123" b="55517"/>
          <a:stretch/>
        </p:blipFill>
        <p:spPr>
          <a:xfrm>
            <a:off x="1981695" y="4533183"/>
            <a:ext cx="4026681" cy="2161268"/>
          </a:xfrm>
          <a:prstGeom prst="rect">
            <a:avLst/>
          </a:prstGeom>
        </p:spPr>
      </p:pic>
      <p:pic>
        <p:nvPicPr>
          <p:cNvPr id="4" name="10">
            <a:hlinkClick r:id="" action="ppaction://media"/>
            <a:extLst>
              <a:ext uri="{FF2B5EF4-FFF2-40B4-BE49-F238E27FC236}">
                <a16:creationId xmlns:a16="http://schemas.microsoft.com/office/drawing/2014/main" id="{616A9EF4-F29E-E54F-B286-F9FC6111B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9335" y="6076406"/>
            <a:ext cx="693907" cy="6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6"/>
    </mc:Choice>
    <mc:Fallback xmlns="">
      <p:transition spd="slow" advTm="35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900" y="729836"/>
            <a:ext cx="8547100" cy="52541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63625">
              <a:lnSpc>
                <a:spcPct val="69400"/>
              </a:lnSpc>
              <a:tabLst>
                <a:tab pos="1108710" algn="l"/>
                <a:tab pos="1923414" algn="l"/>
                <a:tab pos="2428240" algn="l"/>
                <a:tab pos="2831465" algn="l"/>
                <a:tab pos="3695700" algn="l"/>
                <a:tab pos="4440555" algn="l"/>
                <a:tab pos="5226050" algn="l"/>
              </a:tabLst>
            </a:pPr>
            <a:r>
              <a:rPr lang="en-US" sz="7000" b="1" dirty="0">
                <a:solidFill>
                  <a:srgbClr val="D2232A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 traditional full course load is 5.0 Credits. Fill your remaining course selections with electives of interest to you.</a:t>
            </a:r>
            <a:endParaRPr sz="70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4" name="11">
            <a:hlinkClick r:id="" action="ppaction://media"/>
            <a:extLst>
              <a:ext uri="{FF2B5EF4-FFF2-40B4-BE49-F238E27FC236}">
                <a16:creationId xmlns:a16="http://schemas.microsoft.com/office/drawing/2014/main" id="{E29068B3-55C7-F148-B925-788D24C78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1188" y="6000624"/>
            <a:ext cx="731597" cy="73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1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2"/>
    </mc:Choice>
    <mc:Fallback xmlns="">
      <p:transition spd="slow" advTm="15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665929"/>
            <a:ext cx="7442202" cy="43704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CA" b="1" dirty="0"/>
              <a:t>What courses do I have to take in my first year?</a:t>
            </a:r>
          </a:p>
          <a:p>
            <a:r>
              <a:rPr lang="en-CA" b="1" dirty="0"/>
              <a:t> </a:t>
            </a:r>
            <a:endParaRPr lang="en-CA" dirty="0"/>
          </a:p>
          <a:p>
            <a:r>
              <a:rPr lang="en-CA" dirty="0"/>
              <a:t>First-year student in the </a:t>
            </a:r>
            <a:r>
              <a:rPr lang="en-CA" b="1" dirty="0"/>
              <a:t>Architectural Studies Comprehensive Specialist Stream</a:t>
            </a:r>
            <a:r>
              <a:rPr lang="en-CA" dirty="0"/>
              <a:t>, have eight required courses (4.0 Credits): </a:t>
            </a:r>
          </a:p>
          <a:p>
            <a:endParaRPr lang="en-CA" dirty="0"/>
          </a:p>
          <a:p>
            <a:r>
              <a:rPr lang="en-CA" dirty="0"/>
              <a:t> </a:t>
            </a:r>
            <a:r>
              <a:rPr lang="en-CA" b="1" dirty="0"/>
              <a:t>JAV120H1 F </a:t>
            </a:r>
            <a:r>
              <a:rPr lang="en-CA" dirty="0"/>
              <a:t>Visual Concepts</a:t>
            </a:r>
          </a:p>
          <a:p>
            <a:r>
              <a:rPr lang="en-CA" b="1" dirty="0"/>
              <a:t> JAV151H1 F </a:t>
            </a:r>
            <a:r>
              <a:rPr lang="en-CA" dirty="0"/>
              <a:t>History of Architecture, Landscape, Urbanism, and Art I </a:t>
            </a:r>
          </a:p>
          <a:p>
            <a:r>
              <a:rPr lang="en-CA" b="1" dirty="0"/>
              <a:t> ARC100H1 F </a:t>
            </a:r>
            <a:r>
              <a:rPr lang="en-CA" dirty="0"/>
              <a:t>Drawing and Representation I</a:t>
            </a:r>
          </a:p>
          <a:p>
            <a:r>
              <a:rPr lang="en-CA" b="1" dirty="0"/>
              <a:t> ARC180H1 F  </a:t>
            </a:r>
            <a:r>
              <a:rPr lang="en-CA" dirty="0"/>
              <a:t>Computation and Design</a:t>
            </a:r>
          </a:p>
          <a:p>
            <a:endParaRPr lang="en-CA" dirty="0"/>
          </a:p>
          <a:p>
            <a:r>
              <a:rPr lang="en-CA" dirty="0"/>
              <a:t> </a:t>
            </a:r>
            <a:r>
              <a:rPr lang="en-CA" b="1" dirty="0"/>
              <a:t>JAV101H1 S </a:t>
            </a:r>
            <a:r>
              <a:rPr lang="en-CA" dirty="0"/>
              <a:t>Design Studio I</a:t>
            </a:r>
          </a:p>
          <a:p>
            <a:r>
              <a:rPr lang="en-CA" dirty="0"/>
              <a:t> </a:t>
            </a:r>
            <a:r>
              <a:rPr lang="en-CA" b="1" dirty="0"/>
              <a:t>JAV130H1 S </a:t>
            </a:r>
            <a:r>
              <a:rPr lang="en-CA" dirty="0"/>
              <a:t>Visual Strategies</a:t>
            </a:r>
          </a:p>
          <a:p>
            <a:r>
              <a:rPr lang="en-CA" dirty="0"/>
              <a:t> </a:t>
            </a:r>
            <a:r>
              <a:rPr lang="en-CA" b="1" dirty="0"/>
              <a:t>JAV152H1 S </a:t>
            </a:r>
            <a:r>
              <a:rPr lang="en-CA" dirty="0"/>
              <a:t>History of Architecture, Landscape, Urbanism, and Art II </a:t>
            </a:r>
          </a:p>
          <a:p>
            <a:r>
              <a:rPr lang="en-CA" b="1" dirty="0"/>
              <a:t> ARC181H1 S  </a:t>
            </a:r>
            <a:r>
              <a:rPr lang="en-CA" dirty="0"/>
              <a:t>Technologies of Architecture, Landscape, Urbanism, and Art I </a:t>
            </a:r>
            <a:br>
              <a:rPr lang="en-CA" dirty="0"/>
            </a:br>
            <a:br>
              <a:rPr lang="en-CA" dirty="0"/>
            </a:br>
            <a:endParaRPr lang="en-US" sz="1400" spc="-15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Course Selection 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EC8087F4-5600-0347-8128-901F3022F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6319" y="5977584"/>
            <a:ext cx="688204" cy="68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7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87"/>
    </mc:Choice>
    <mc:Fallback xmlns="">
      <p:transition spd="slow" advTm="56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665929"/>
            <a:ext cx="7442202" cy="46474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CA" b="1" dirty="0"/>
              <a:t>What courses do I have to take in my first year?</a:t>
            </a:r>
          </a:p>
          <a:p>
            <a:r>
              <a:rPr lang="en-CA" b="1" dirty="0"/>
              <a:t> </a:t>
            </a:r>
            <a:endParaRPr lang="en-CA" dirty="0"/>
          </a:p>
          <a:p>
            <a:r>
              <a:rPr lang="en-CA" dirty="0"/>
              <a:t>First-year student in the </a:t>
            </a:r>
            <a:r>
              <a:rPr lang="en-CA" b="1" dirty="0"/>
              <a:t>Visual Studies Major Stream</a:t>
            </a:r>
            <a:r>
              <a:rPr lang="en-CA" dirty="0"/>
              <a:t>, you have six required courses (3.0 Credits): </a:t>
            </a:r>
          </a:p>
          <a:p>
            <a:endParaRPr lang="en-CA" dirty="0"/>
          </a:p>
          <a:p>
            <a:r>
              <a:rPr lang="en-CA" b="1" dirty="0"/>
              <a:t>JAV120H1 F </a:t>
            </a:r>
            <a:r>
              <a:rPr lang="en-CA" dirty="0"/>
              <a:t>Visual Concepts</a:t>
            </a:r>
            <a:br>
              <a:rPr lang="en-CA" dirty="0"/>
            </a:br>
            <a:r>
              <a:rPr lang="en-CA" b="1" dirty="0"/>
              <a:t>JAV130H1 F Visual </a:t>
            </a:r>
            <a:r>
              <a:rPr lang="en-CA" dirty="0"/>
              <a:t>Strategies</a:t>
            </a:r>
          </a:p>
          <a:p>
            <a:r>
              <a:rPr lang="en-CA" b="1" dirty="0"/>
              <a:t>JAV151H1 F </a:t>
            </a:r>
            <a:r>
              <a:rPr lang="en-CA" dirty="0"/>
              <a:t>History of Architecture, Landscape, Urbanism, and Art I </a:t>
            </a:r>
          </a:p>
          <a:p>
            <a:endParaRPr lang="en-CA" dirty="0"/>
          </a:p>
          <a:p>
            <a:r>
              <a:rPr lang="en-CA" b="1" dirty="0"/>
              <a:t> JAV101H1 S </a:t>
            </a:r>
            <a:r>
              <a:rPr lang="en-CA" dirty="0"/>
              <a:t>Design Studio I</a:t>
            </a:r>
          </a:p>
          <a:p>
            <a:r>
              <a:rPr lang="en-CA" b="1" dirty="0"/>
              <a:t>JAV152H1 S </a:t>
            </a:r>
            <a:r>
              <a:rPr lang="en-CA" dirty="0"/>
              <a:t>History of Architecture, Landscape, Urbanism, and Art II </a:t>
            </a:r>
          </a:p>
          <a:p>
            <a:br>
              <a:rPr lang="en-CA" dirty="0"/>
            </a:br>
            <a:r>
              <a:rPr lang="en-CA" b="1" dirty="0"/>
              <a:t>FAH102H1</a:t>
            </a:r>
            <a:r>
              <a:rPr lang="en-CA" dirty="0"/>
              <a:t>* </a:t>
            </a:r>
            <a:r>
              <a:rPr lang="en-CA" i="1" dirty="0"/>
              <a:t>This course is offered through the Faculty of Arts &amp; Science.</a:t>
            </a:r>
          </a:p>
          <a:p>
            <a:br>
              <a:rPr lang="en-CA" i="1" dirty="0"/>
            </a:br>
            <a:r>
              <a:rPr lang="en-CA" dirty="0"/>
              <a:t>Note: It is also highly recommended that Visual Studies students enrol in ARC100H1 </a:t>
            </a:r>
          </a:p>
          <a:p>
            <a:endParaRPr lang="en-US" sz="1400" spc="-15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Course Selection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13">
            <a:hlinkClick r:id="" action="ppaction://media"/>
            <a:extLst>
              <a:ext uri="{FF2B5EF4-FFF2-40B4-BE49-F238E27FC236}">
                <a16:creationId xmlns:a16="http://schemas.microsoft.com/office/drawing/2014/main" id="{33AA820E-B6C0-D24B-9C62-B595AF018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2388" y="5958939"/>
            <a:ext cx="831937" cy="79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3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53"/>
    </mc:Choice>
    <mc:Fallback xmlns="">
      <p:transition spd="slow" advTm="5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74430" y="1712110"/>
            <a:ext cx="7442202" cy="46474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CA" b="1" dirty="0"/>
              <a:t>What electives should I  take in my first year?</a:t>
            </a:r>
          </a:p>
          <a:p>
            <a:r>
              <a:rPr lang="en-CA" b="1" dirty="0"/>
              <a:t> </a:t>
            </a:r>
          </a:p>
          <a:p>
            <a:endParaRPr lang="en-CA" dirty="0"/>
          </a:p>
          <a:p>
            <a:r>
              <a:rPr lang="en-CA" dirty="0"/>
              <a:t>You can choose courses at Daniels or courses in over 300 programs of study in the Faculty of Arts and Science. </a:t>
            </a:r>
          </a:p>
          <a:p>
            <a:r>
              <a:rPr lang="en-CA" dirty="0"/>
              <a:t> </a:t>
            </a:r>
          </a:p>
          <a:p>
            <a:r>
              <a:rPr lang="en-CA" dirty="0"/>
              <a:t>Things to Consider: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Your interests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Space and 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Your schedule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Pre-requisites </a:t>
            </a:r>
          </a:p>
          <a:p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US" sz="1400" spc="-15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Course Selection: Electives 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14">
            <a:hlinkClick r:id="" action="ppaction://media"/>
            <a:extLst>
              <a:ext uri="{FF2B5EF4-FFF2-40B4-BE49-F238E27FC236}">
                <a16:creationId xmlns:a16="http://schemas.microsoft.com/office/drawing/2014/main" id="{1B36FF77-A243-A545-B6AE-C1DA6B4BD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0027" y="5816480"/>
            <a:ext cx="775844" cy="77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9"/>
    </mc:Choice>
    <mc:Fallback xmlns="">
      <p:transition spd="slow" advTm="56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12407" y="2103922"/>
            <a:ext cx="7021135" cy="2239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5400" b="1" dirty="0">
                <a:latin typeface="Lettera Text Std"/>
                <a:cs typeface="Lettera Text Std"/>
              </a:rPr>
              <a:t>JAV151H1F</a:t>
            </a:r>
          </a:p>
          <a:p>
            <a:pPr marL="12700" marR="5080">
              <a:lnSpc>
                <a:spcPct val="107200"/>
              </a:lnSpc>
            </a:pPr>
            <a:r>
              <a:rPr lang="en-US" sz="5400" b="1" dirty="0">
                <a:latin typeface="Lettera Text Std"/>
                <a:cs typeface="Lettera Text Std"/>
              </a:rPr>
              <a:t>JAV </a:t>
            </a:r>
            <a:r>
              <a:rPr lang="en-US" sz="5400" b="1" dirty="0">
                <a:solidFill>
                  <a:srgbClr val="FF0000"/>
                </a:solidFill>
                <a:latin typeface="Lettera Text Std"/>
                <a:cs typeface="Lettera Text Std"/>
              </a:rPr>
              <a:t>151</a:t>
            </a:r>
            <a:r>
              <a:rPr lang="en-US" sz="5400" b="1" dirty="0">
                <a:latin typeface="Lettera Text Std"/>
                <a:cs typeface="Lettera Text Std"/>
              </a:rPr>
              <a:t> H </a:t>
            </a:r>
            <a:r>
              <a:rPr lang="en-US" sz="5400" b="1" dirty="0">
                <a:solidFill>
                  <a:srgbClr val="FF0000"/>
                </a:solidFill>
                <a:latin typeface="Lettera Text Std"/>
                <a:cs typeface="Lettera Text Std"/>
              </a:rPr>
              <a:t>1</a:t>
            </a:r>
            <a:r>
              <a:rPr lang="en-US" sz="5400" b="1" dirty="0">
                <a:latin typeface="Lettera Text Std"/>
                <a:cs typeface="Lettera Text Std"/>
              </a:rPr>
              <a:t> F</a:t>
            </a:r>
          </a:p>
          <a:p>
            <a:pPr marL="12700" marR="5080">
              <a:lnSpc>
                <a:spcPct val="107200"/>
              </a:lnSpc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Lettera Text Std"/>
                <a:cs typeface="Lettera Text Std"/>
              </a:rPr>
              <a:t> </a:t>
            </a:r>
            <a:r>
              <a:rPr lang="en-US" sz="1400" b="1" dirty="0">
                <a:solidFill>
                  <a:srgbClr val="231F20"/>
                </a:solidFill>
                <a:latin typeface="Lettera Text Std"/>
                <a:cs typeface="Lettera Text Std"/>
              </a:rPr>
              <a:t> </a:t>
            </a: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2407" y="4034369"/>
            <a:ext cx="6298690" cy="2451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1600" dirty="0">
                <a:latin typeface="Lettera Text Std" panose="020B0504020101020102" pitchFamily="34" charset="0"/>
                <a:cs typeface="Arial" panose="020B0604020202020204" pitchFamily="34" charset="0"/>
              </a:rPr>
              <a:t>Course codes are divided into a series of parts.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You will be automatically enrolled in your core required courses in first year. You will need to enroll yourselves in your electives. 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latin typeface="Lettera Text Std" panose="020B0504020101020102" pitchFamily="34" charset="0"/>
                <a:cs typeface="Arial" panose="020B0604020202020204" pitchFamily="34" charset="0"/>
              </a:rPr>
              <a:t>It is important that you look at the Timetable not only to ensure your class schedule is without any course conflicts, but also to ensure that you are eligible to </a:t>
            </a:r>
            <a:r>
              <a:rPr lang="en-US" sz="1600" dirty="0" err="1">
                <a:latin typeface="Lettera Text Std" panose="020B0504020101020102" pitchFamily="34" charset="0"/>
                <a:cs typeface="Arial" panose="020B0604020202020204" pitchFamily="34" charset="0"/>
              </a:rPr>
              <a:t>enrol</a:t>
            </a:r>
            <a:r>
              <a:rPr lang="en-US" sz="1600" dirty="0">
                <a:latin typeface="Lettera Text Std" panose="020B0504020101020102" pitchFamily="34" charset="0"/>
                <a:cs typeface="Arial" panose="020B0604020202020204" pitchFamily="34" charset="0"/>
              </a:rPr>
              <a:t> in those courses. Look for the enrolment indicators on the Timetable.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6" name="object 2"/>
          <p:cNvSpPr txBox="1"/>
          <p:nvPr/>
        </p:nvSpPr>
        <p:spPr>
          <a:xfrm>
            <a:off x="512407" y="784648"/>
            <a:ext cx="804887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Reading Course Codes, the Calendar and the Timetable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15">
            <a:hlinkClick r:id="" action="ppaction://media"/>
            <a:extLst>
              <a:ext uri="{FF2B5EF4-FFF2-40B4-BE49-F238E27FC236}">
                <a16:creationId xmlns:a16="http://schemas.microsoft.com/office/drawing/2014/main" id="{12FCD5F0-46D8-E445-A2F0-BF17C7B4F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47638" y="5979782"/>
            <a:ext cx="716934" cy="7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1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91"/>
    </mc:Choice>
    <mc:Fallback xmlns="">
      <p:transition spd="slow" advTm="38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670252"/>
            <a:ext cx="7001120" cy="235776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You will select your courses online </a:t>
            </a:r>
            <a:r>
              <a:rPr lang="en-US" spc="-25" dirty="0">
                <a:solidFill>
                  <a:srgbClr val="D2232A"/>
                </a:solidFill>
                <a:latin typeface="Lettera Text Std"/>
                <a:cs typeface="Lettera Text Std"/>
              </a:rPr>
              <a:t>using the student online service, ACORN.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 You will need your </a:t>
            </a:r>
            <a:r>
              <a:rPr lang="en-US" dirty="0" err="1">
                <a:solidFill>
                  <a:srgbClr val="231F20"/>
                </a:solidFill>
                <a:latin typeface="Lettera Text Std"/>
                <a:cs typeface="Lettera Text Std"/>
              </a:rPr>
              <a:t>JOINid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/</a:t>
            </a:r>
            <a:r>
              <a:rPr lang="en-US" dirty="0" err="1">
                <a:solidFill>
                  <a:srgbClr val="231F20"/>
                </a:solidFill>
                <a:latin typeface="Lettera Text Std"/>
                <a:cs typeface="Lettera Text Std"/>
              </a:rPr>
              <a:t>UTORid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 and password to log in. </a:t>
            </a:r>
          </a:p>
          <a:p>
            <a:pPr marL="12700" marR="5080">
              <a:lnSpc>
                <a:spcPct val="107200"/>
              </a:lnSpc>
            </a:pPr>
            <a:endParaRPr lang="en-US" dirty="0">
              <a:solidFill>
                <a:srgbClr val="231F20"/>
              </a:solidFill>
              <a:latin typeface="Lettera Text Std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First-year course enrolment begins on </a:t>
            </a:r>
            <a:r>
              <a:rPr lang="en-US" b="1" dirty="0">
                <a:solidFill>
                  <a:srgbClr val="FF0000"/>
                </a:solidFill>
                <a:latin typeface="Lettera Text Std"/>
                <a:cs typeface="Lettera Text Std"/>
              </a:rPr>
              <a:t>July 21</a:t>
            </a:r>
            <a:r>
              <a:rPr lang="en-US" dirty="0">
                <a:solidFill>
                  <a:srgbClr val="FF0000"/>
                </a:solidFill>
                <a:latin typeface="Lettera Text Std"/>
                <a:cs typeface="Lettera Text Std"/>
              </a:rPr>
              <a:t>. 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First-year students can find their enrolment start time on ACORN as of </a:t>
            </a:r>
            <a:r>
              <a:rPr lang="en-US" b="1" dirty="0">
                <a:solidFill>
                  <a:srgbClr val="231F20"/>
                </a:solidFill>
                <a:latin typeface="Lettera Text Std"/>
                <a:cs typeface="Lettera Text Std"/>
              </a:rPr>
              <a:t>July 4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. </a:t>
            </a:r>
          </a:p>
          <a:p>
            <a:pPr marL="12700" marR="5080">
              <a:lnSpc>
                <a:spcPct val="107200"/>
              </a:lnSpc>
            </a:pPr>
            <a:endParaRPr lang="en-US" dirty="0">
              <a:solidFill>
                <a:srgbClr val="231F20"/>
              </a:solidFill>
              <a:latin typeface="Lettera Text Std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Transfer students into second year begin course enrolment on</a:t>
            </a:r>
            <a:r>
              <a:rPr lang="en-US" b="1" dirty="0">
                <a:latin typeface="Lettera Text Std"/>
                <a:cs typeface="Lettera Text Std"/>
              </a:rPr>
              <a:t> July 18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. Transfer students into second year can check their start time as of </a:t>
            </a:r>
            <a:r>
              <a:rPr lang="en-US" b="1" dirty="0">
                <a:solidFill>
                  <a:srgbClr val="231F20"/>
                </a:solidFill>
                <a:latin typeface="Lettera Text Std"/>
                <a:cs typeface="Lettera Text Std"/>
              </a:rPr>
              <a:t>July 4</a:t>
            </a:r>
            <a:r>
              <a:rPr lang="en-US" dirty="0">
                <a:solidFill>
                  <a:srgbClr val="231F20"/>
                </a:solidFill>
                <a:latin typeface="Lettera Text Std"/>
                <a:cs typeface="Lettera Text Std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6" name="object 2"/>
          <p:cNvSpPr txBox="1"/>
          <p:nvPr/>
        </p:nvSpPr>
        <p:spPr>
          <a:xfrm>
            <a:off x="532422" y="925325"/>
            <a:ext cx="708171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How do I </a:t>
            </a:r>
            <a:r>
              <a:rPr lang="en-US" sz="3600" b="1" dirty="0" err="1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enrol</a:t>
            </a: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in my courses?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0B611C-F4D1-E6D2-7FFF-43FE9E6AA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75810" y="5803299"/>
            <a:ext cx="738976" cy="73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0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08"/>
    </mc:Choice>
    <mc:Fallback xmlns="">
      <p:transition spd="slow" advTm="29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762645"/>
            <a:ext cx="7001120" cy="4328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endParaRPr lang="en-CA" dirty="0"/>
          </a:p>
          <a:p>
            <a:pPr marL="342900" lvl="0" indent="-342900">
              <a:buAutoNum type="arabicPeriod"/>
            </a:pPr>
            <a:r>
              <a:rPr lang="en-CA" dirty="0"/>
              <a:t>Start Time</a:t>
            </a:r>
          </a:p>
          <a:p>
            <a:pPr marL="342900" lvl="0" indent="-342900">
              <a:buAutoNum type="arabicPeriod"/>
            </a:pPr>
            <a:r>
              <a:rPr lang="en-CA" dirty="0"/>
              <a:t>Program Course Requirements </a:t>
            </a:r>
          </a:p>
          <a:p>
            <a:pPr marL="342900" lvl="0" indent="-342900">
              <a:buAutoNum type="arabicPeriod"/>
            </a:pPr>
            <a:r>
              <a:rPr lang="en-CA" dirty="0"/>
              <a:t>Find an Elective </a:t>
            </a:r>
          </a:p>
          <a:p>
            <a:pPr marL="342900" lvl="0" indent="-342900">
              <a:buAutoNum type="arabicPeriod"/>
            </a:pPr>
            <a:r>
              <a:rPr lang="en-CA" dirty="0"/>
              <a:t>ACORN Enrollment Cart</a:t>
            </a:r>
          </a:p>
          <a:p>
            <a:pPr marL="342900" lvl="0" indent="-342900">
              <a:buAutoNum type="arabicPeriod"/>
            </a:pPr>
            <a:r>
              <a:rPr lang="en-CA" dirty="0"/>
              <a:t>ACORN – enrol! </a:t>
            </a:r>
          </a:p>
          <a:p>
            <a:pPr lvl="0"/>
            <a:endParaRPr lang="en-CA" dirty="0"/>
          </a:p>
          <a:p>
            <a:pPr lvl="0"/>
            <a:endParaRPr lang="en-CA" dirty="0"/>
          </a:p>
          <a:p>
            <a:pPr lvl="0"/>
            <a:endParaRPr lang="en-CA" dirty="0"/>
          </a:p>
          <a:p>
            <a:pPr lvl="0"/>
            <a:endParaRPr lang="en-CA" dirty="0"/>
          </a:p>
          <a:p>
            <a:pPr lvl="0"/>
            <a:r>
              <a:rPr lang="en-CA" dirty="0"/>
              <a:t>Remember: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dirty="0"/>
              <a:t>Enrollment Indicators/Controls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dirty="0"/>
              <a:t>Priority Period Course Load: 5.0 Credits. </a:t>
            </a:r>
          </a:p>
          <a:p>
            <a:r>
              <a:rPr lang="en-US" dirty="0"/>
              <a:t> </a:t>
            </a:r>
            <a:endParaRPr lang="en-CA" dirty="0"/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6" name="object 2"/>
          <p:cNvSpPr txBox="1"/>
          <p:nvPr/>
        </p:nvSpPr>
        <p:spPr>
          <a:xfrm>
            <a:off x="532422" y="925325"/>
            <a:ext cx="708171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Enrolling: Step-by-Step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146FC54C-5074-F94B-947A-D18B89FE5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47758" t="48406"/>
          <a:stretch/>
        </p:blipFill>
        <p:spPr>
          <a:xfrm>
            <a:off x="4370832" y="1762645"/>
            <a:ext cx="4058694" cy="2672275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DB9EA2-671C-2DD3-0409-62FDF2ECA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8554" y="593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89"/>
    </mc:Choice>
    <mc:Fallback xmlns="">
      <p:transition spd="slow" advTm="95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762645"/>
            <a:ext cx="7001120" cy="37108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General fee information can be found on the Student Accounts website.</a:t>
            </a:r>
          </a:p>
          <a:p>
            <a:pPr marL="12700" marR="5080">
              <a:lnSpc>
                <a:spcPct val="107200"/>
              </a:lnSpc>
            </a:pPr>
            <a:endParaRPr lang="en-US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Your minimum required payment is indicated on your financial invoice, which is posted on ACORN.</a:t>
            </a:r>
          </a:p>
          <a:p>
            <a:pPr marL="12700" marR="5080">
              <a:lnSpc>
                <a:spcPct val="107200"/>
              </a:lnSpc>
            </a:pPr>
            <a:r>
              <a:rPr lang="en-US" dirty="0"/>
              <a:t>          </a:t>
            </a:r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Review the presentation on Fees and Finances, </a:t>
            </a:r>
            <a:r>
              <a:rPr lang="en-US" dirty="0"/>
              <a:t>facilitated by Bianca the , Associate Registrar, Awards, &amp; Financial Aid. </a:t>
            </a:r>
          </a:p>
          <a:p>
            <a:pPr marL="12700" marR="5080">
              <a:lnSpc>
                <a:spcPct val="107200"/>
              </a:lnSpc>
            </a:pPr>
            <a:endParaRPr lang="en-US" dirty="0"/>
          </a:p>
          <a:p>
            <a:pPr marL="12700" marR="5080">
              <a:lnSpc>
                <a:spcPct val="107200"/>
              </a:lnSpc>
            </a:pPr>
            <a:r>
              <a:rPr lang="en-US" dirty="0"/>
              <a:t>Also join us  on </a:t>
            </a:r>
            <a:r>
              <a:rPr lang="en-US" dirty="0">
                <a:solidFill>
                  <a:srgbClr val="FF0000"/>
                </a:solidFill>
              </a:rPr>
              <a:t>July 8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 </a:t>
            </a:r>
            <a:r>
              <a:rPr lang="en-US" dirty="0"/>
              <a:t>from 1:00-2:00 pm</a:t>
            </a:r>
            <a:r>
              <a:rPr lang="en-US" dirty="0">
                <a:solidFill>
                  <a:srgbClr val="FF0000"/>
                </a:solidFill>
              </a:rPr>
              <a:t> </a:t>
            </a:r>
            <a:r>
              <a:rPr lang="en-US" dirty="0"/>
              <a:t>for a Finances and Money Matters Live Q&amp;A Session on </a:t>
            </a:r>
            <a:r>
              <a:rPr lang="en-US" dirty="0">
                <a:solidFill>
                  <a:srgbClr val="FF0000"/>
                </a:solidFill>
              </a:rPr>
              <a:t>Zoom</a:t>
            </a:r>
            <a:r>
              <a:rPr lang="en-US" dirty="0"/>
              <a:t>! </a:t>
            </a:r>
            <a:endParaRPr lang="en-CA" dirty="0"/>
          </a:p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 </a:t>
            </a: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6" name="object 2"/>
          <p:cNvSpPr txBox="1"/>
          <p:nvPr/>
        </p:nvSpPr>
        <p:spPr>
          <a:xfrm>
            <a:off x="532422" y="925325"/>
            <a:ext cx="708171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Fees and Finances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FB17B2-7822-AD1C-A1E0-B5E254662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02538" y="593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6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75"/>
    </mc:Choice>
    <mc:Fallback xmlns="">
      <p:transition spd="slow" advTm="23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4DC52-324C-964C-8CC5-C70AF8427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Watch the other presentations that cover information about resources within the Daniels Faculty as well as the University-wide supports</a:t>
            </a:r>
          </a:p>
          <a:p>
            <a:endParaRPr lang="en-US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E52A5555-2478-2140-A46A-3797029E5F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750908"/>
            <a:ext cx="78867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Student Supports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28C241-F586-2742-9EAF-DF655EF27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8" name="19">
            <a:hlinkClick r:id="" action="ppaction://media"/>
            <a:extLst>
              <a:ext uri="{FF2B5EF4-FFF2-40B4-BE49-F238E27FC236}">
                <a16:creationId xmlns:a16="http://schemas.microsoft.com/office/drawing/2014/main" id="{8CB2D9EA-DD29-BA4D-A594-925250C50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8392" y="5981260"/>
            <a:ext cx="716422" cy="716422"/>
          </a:xfrm>
          <a:prstGeom prst="rect">
            <a:avLst/>
          </a:prstGeom>
        </p:spPr>
      </p:pic>
      <p:pic>
        <p:nvPicPr>
          <p:cNvPr id="2" name="Picture 4" descr="A picture containing person, ceiling, indoor, watching&#10;&#10;Description automatically generated">
            <a:extLst>
              <a:ext uri="{FF2B5EF4-FFF2-40B4-BE49-F238E27FC236}">
                <a16:creationId xmlns:a16="http://schemas.microsoft.com/office/drawing/2014/main" id="{9C5F7C7E-0522-CF00-315B-4D89F7C355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3782" y="3208515"/>
            <a:ext cx="4636994" cy="311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1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08"/>
    </mc:Choice>
    <mc:Fallback xmlns="">
      <p:transition spd="slow" advTm="3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385739"/>
            <a:ext cx="8255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0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Welcome to Daniels!</a:t>
            </a:r>
            <a:endParaRPr sz="4000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500" y="1131171"/>
            <a:ext cx="7582876" cy="6440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20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Let’s get ready for your </a:t>
            </a:r>
            <a:r>
              <a:rPr lang="en-US" sz="2000" dirty="0">
                <a:solidFill>
                  <a:srgbClr val="C0000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first year </a:t>
            </a:r>
            <a:r>
              <a:rPr lang="en-US" sz="20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at the John H. Daniels Faculty of Architecture, Landscape, and Design.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4500" y="2929469"/>
            <a:ext cx="3213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latin typeface="Lettera Text Std" panose="020B0504020101020102" pitchFamily="34" charset="0"/>
                <a:cs typeface="Arial" panose="020B0604020202020204" pitchFamily="34" charset="0"/>
              </a:rPr>
              <a:t>Andrea McGee</a:t>
            </a:r>
          </a:p>
          <a:p>
            <a:r>
              <a:rPr lang="en-CA" i="1" dirty="0">
                <a:latin typeface="Lettera Text Std" panose="020B0504020101020102" pitchFamily="34" charset="0"/>
                <a:cs typeface="Arial" panose="020B0604020202020204" pitchFamily="34" charset="0"/>
              </a:rPr>
              <a:t>Registrar &amp; Assistant Dean, Students</a:t>
            </a:r>
          </a:p>
          <a:p>
            <a:endParaRPr lang="en-CA" i="1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r>
              <a:rPr lang="en-CA" b="1" dirty="0">
                <a:latin typeface="Lettera Text Std" panose="020B0504020101020102" pitchFamily="34" charset="0"/>
                <a:cs typeface="Arial" panose="020B0604020202020204" pitchFamily="34" charset="0"/>
              </a:rPr>
              <a:t>Carla </a:t>
            </a:r>
            <a:r>
              <a:rPr lang="en-CA" b="1" dirty="0" err="1">
                <a:latin typeface="Lettera Text Std" panose="020B0504020101020102" pitchFamily="34" charset="0"/>
                <a:cs typeface="Arial" panose="020B0604020202020204" pitchFamily="34" charset="0"/>
              </a:rPr>
              <a:t>Baptista</a:t>
            </a:r>
            <a:endParaRPr lang="en-CA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r>
              <a:rPr lang="en-CA" i="1" dirty="0">
                <a:latin typeface="Lettera Text Std" panose="020B0504020101020102" pitchFamily="34" charset="0"/>
                <a:cs typeface="Arial" panose="020B0604020202020204" pitchFamily="34" charset="0"/>
              </a:rPr>
              <a:t>Associate Registrar, Academic Advising &amp; Student Engagement</a:t>
            </a:r>
          </a:p>
          <a:p>
            <a:endParaRPr lang="en-CA" i="1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D416D3-FF41-7242-AED1-ABB3BE5070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4666" b="1981"/>
          <a:stretch/>
        </p:blipFill>
        <p:spPr>
          <a:xfrm>
            <a:off x="4165720" y="1905072"/>
            <a:ext cx="2893448" cy="4170685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89D58827-03E2-3C4A-8E4D-828C14A5A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4590" y="6183585"/>
            <a:ext cx="588652" cy="58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0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780500"/>
            <a:ext cx="7089042" cy="30469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Accessibility Services works with students living with: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Chronic health conditions, learning disabilities, mental health conditions, mobility or functional disabilities, sensory disabilities, and temporary disabilities &amp; injuries. </a:t>
            </a:r>
          </a:p>
          <a:p>
            <a:pPr lvl="0"/>
            <a:endParaRPr lang="en-US" b="1" dirty="0"/>
          </a:p>
          <a:p>
            <a:pPr lvl="0"/>
            <a:r>
              <a:rPr lang="en-US" dirty="0"/>
              <a:t>Support students by providing: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Access to academic accommodations &amp; services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 network of supportive resources &amp; strategies</a:t>
            </a:r>
          </a:p>
          <a:p>
            <a:pPr lvl="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Daniels has an On-Location Accessibility Services Advisor</a:t>
            </a:r>
            <a:endParaRPr lang="en-US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7" name="object 2"/>
          <p:cNvSpPr txBox="1"/>
          <p:nvPr/>
        </p:nvSpPr>
        <p:spPr>
          <a:xfrm>
            <a:off x="532422" y="812729"/>
            <a:ext cx="708171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Accessibility Services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B7082D-6A1F-51BA-2EE2-ADAFE2559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2029" y="60346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2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69"/>
    </mc:Choice>
    <mc:Fallback xmlns="">
      <p:transition spd="slow" advTm="34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CE35-2E51-844E-9DC8-57FB2B255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International Student Support</a:t>
            </a:r>
            <a:br>
              <a:rPr lang="en-US" dirty="0">
                <a:latin typeface="Lettera Text Std" panose="020B0504020101020102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3EA8B-03EA-584F-A57B-A17008568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 The </a:t>
            </a:r>
            <a:r>
              <a:rPr lang="en-US" sz="2100" b="1" dirty="0"/>
              <a:t>Centre for International Experience (CIE) </a:t>
            </a:r>
            <a:r>
              <a:rPr lang="en-US" sz="2100" dirty="0"/>
              <a:t>provides supports to students on such topics as: </a:t>
            </a:r>
          </a:p>
          <a:p>
            <a:r>
              <a:rPr lang="en-US" sz="2100" dirty="0"/>
              <a:t>Study or work permits </a:t>
            </a:r>
          </a:p>
          <a:p>
            <a:r>
              <a:rPr lang="en-US" sz="2100" dirty="0"/>
              <a:t>Finding immigration resources </a:t>
            </a:r>
          </a:p>
          <a:p>
            <a:r>
              <a:rPr lang="en-US" sz="2100" dirty="0"/>
              <a:t>Cultural challenges, relieving homesickness </a:t>
            </a:r>
          </a:p>
          <a:p>
            <a:r>
              <a:rPr lang="en-US" sz="2100" dirty="0"/>
              <a:t>Navigating the Canadian health care system  </a:t>
            </a:r>
          </a:p>
          <a:p>
            <a:r>
              <a:rPr lang="en-US" sz="2100" dirty="0"/>
              <a:t>Understanding income taxes </a:t>
            </a:r>
          </a:p>
          <a:p>
            <a:r>
              <a:rPr lang="en-US" sz="2100" dirty="0"/>
              <a:t>Academic expectations and adjustments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7F15F3-8379-FE43-993E-0A2859BDA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217" y="4494044"/>
            <a:ext cx="1409700" cy="2105025"/>
          </a:xfrm>
          <a:prstGeom prst="rect">
            <a:avLst/>
          </a:prstGeom>
        </p:spPr>
      </p:pic>
      <p:pic>
        <p:nvPicPr>
          <p:cNvPr id="4" name="21">
            <a:hlinkClick r:id="" action="ppaction://media"/>
            <a:extLst>
              <a:ext uri="{FF2B5EF4-FFF2-40B4-BE49-F238E27FC236}">
                <a16:creationId xmlns:a16="http://schemas.microsoft.com/office/drawing/2014/main" id="{E97BD7EA-E563-5D4C-BF4C-A5BF4F235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9248" y="6045797"/>
            <a:ext cx="672501" cy="67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4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61"/>
    </mc:Choice>
    <mc:Fallback xmlns="">
      <p:transition spd="slow" advTm="55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8552" y="846549"/>
            <a:ext cx="7609840" cy="467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63625">
              <a:lnSpc>
                <a:spcPct val="69400"/>
              </a:lnSpc>
              <a:tabLst>
                <a:tab pos="1108710" algn="l"/>
                <a:tab pos="1923414" algn="l"/>
                <a:tab pos="2428240" algn="l"/>
                <a:tab pos="2831465" algn="l"/>
                <a:tab pos="3695700" algn="l"/>
                <a:tab pos="4440555" algn="l"/>
                <a:tab pos="5226050" algn="l"/>
              </a:tabLst>
            </a:pPr>
            <a:r>
              <a:rPr lang="en-US" sz="7200" b="1" dirty="0">
                <a:solidFill>
                  <a:srgbClr val="D2232A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Your student experience is about more than your academic experience. </a:t>
            </a:r>
            <a:endParaRPr sz="72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4" name="22">
            <a:hlinkClick r:id="" action="ppaction://media"/>
            <a:extLst>
              <a:ext uri="{FF2B5EF4-FFF2-40B4-BE49-F238E27FC236}">
                <a16:creationId xmlns:a16="http://schemas.microsoft.com/office/drawing/2014/main" id="{CCC1F5BD-4FC6-924E-84DD-D2D7F2651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232" y="6088828"/>
            <a:ext cx="576960" cy="57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8"/>
    </mc:Choice>
    <mc:Fallback xmlns="">
      <p:transition spd="slow" advTm="8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3" y="1701099"/>
            <a:ext cx="4936392" cy="418877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Before you arrive, take the time to think about what else you would like to experience or become involved with while at Daniels.</a:t>
            </a:r>
            <a:endParaRPr sz="1600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>
              <a:spcBef>
                <a:spcPts val="55"/>
              </a:spcBef>
            </a:pPr>
            <a:endParaRPr lang="en-US" sz="1200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/>
                <a:cs typeface="Arial"/>
              </a:rPr>
              <a:t>Daniels Orientation 2022:  Registration will begin soon! </a:t>
            </a: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Daniels Mentorship Program: Registration Opens (late-summer) </a:t>
            </a: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Architecture and Visual Studies Student Union (AVSSU)</a:t>
            </a: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Café 059</a:t>
            </a: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University of Toronto Student Union</a:t>
            </a:r>
          </a:p>
          <a:p>
            <a:pPr marL="12700">
              <a:lnSpc>
                <a:spcPct val="1000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Over 300+ student clubs and organizations!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3" y="925325"/>
            <a:ext cx="439229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Getting Involved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32" y="2095247"/>
            <a:ext cx="2274938" cy="15168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453" y="4000500"/>
            <a:ext cx="2277717" cy="151847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93F90F-2E94-72EC-6F8F-C6A2C656E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36754" y="5907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23"/>
    </mc:Choice>
    <mc:Fallback xmlns="">
      <p:transition spd="slow" advTm="89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4"/>
          <p:cNvSpPr txBox="1"/>
          <p:nvPr/>
        </p:nvSpPr>
        <p:spPr>
          <a:xfrm>
            <a:off x="2207034" y="2100440"/>
            <a:ext cx="5565531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115" marR="5080" indent="-19050"/>
            <a:r>
              <a:rPr lang="en-CA" sz="5400" b="1" dirty="0">
                <a:solidFill>
                  <a:srgbClr val="C0000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Questions?!</a:t>
            </a:r>
            <a:endParaRPr lang="en-CA" sz="4000" b="1" dirty="0">
              <a:solidFill>
                <a:srgbClr val="C0000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615" y="369277"/>
            <a:ext cx="1277963" cy="1637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CC046E-75B6-9E43-9242-E2DBE38776C2}"/>
              </a:ext>
            </a:extLst>
          </p:cNvPr>
          <p:cNvSpPr txBox="1"/>
          <p:nvPr/>
        </p:nvSpPr>
        <p:spPr>
          <a:xfrm>
            <a:off x="1245140" y="3439811"/>
            <a:ext cx="7059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reviewing the New Student Handbook and presentations, you can join our Zoom Events and meet the Program Directors, Staff and Students for a Welcome Q&amp;A sessions. </a:t>
            </a:r>
          </a:p>
          <a:p>
            <a:endParaRPr lang="en-US" dirty="0"/>
          </a:p>
          <a:p>
            <a:r>
              <a:rPr lang="en-US" dirty="0"/>
              <a:t>You are also welcome to email us at the Office of the Registrar and Student Services at </a:t>
            </a:r>
            <a:r>
              <a:rPr lang="en-US" dirty="0">
                <a:hlinkClick r:id="rId6"/>
              </a:rPr>
              <a:t>registrar@daniels.utoronto.ca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Questions">
            <a:hlinkClick r:id="" action="ppaction://media"/>
            <a:extLst>
              <a:ext uri="{FF2B5EF4-FFF2-40B4-BE49-F238E27FC236}">
                <a16:creationId xmlns:a16="http://schemas.microsoft.com/office/drawing/2014/main" id="{73C91F0C-852F-444C-A8B6-ABED472E9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4459" y="6092379"/>
            <a:ext cx="588119" cy="5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5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28"/>
    </mc:Choice>
    <mc:Fallback xmlns="">
      <p:transition spd="slow" advTm="27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2423" y="925325"/>
            <a:ext cx="439229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The Basics.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2423" y="1709891"/>
            <a:ext cx="7345485" cy="38759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You are a now a Daniels student pursuing an Honours Bachelor of Arts. 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As a Daniels student you will: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Have an amazing team of faculty, staff, and peers ready to support, help, and guide you as you navigate your transition to university.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Enjoy a partnership with the Faculty of Arts &amp; Science and access to over 300+ programs of study!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Occupy three Daniels buildings on campus</a:t>
            </a:r>
          </a:p>
          <a:p>
            <a:pPr marL="812800" marR="5080" lvl="1" indent="-342900">
              <a:lnSpc>
                <a:spcPct val="1072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Daniels Faculty at 1 </a:t>
            </a:r>
            <a:r>
              <a:rPr lang="en-US" sz="1600" dirty="0" err="1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Spadina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Crescent</a:t>
            </a:r>
          </a:p>
          <a:p>
            <a:pPr marL="812800" marR="5080" lvl="1" indent="-342900">
              <a:lnSpc>
                <a:spcPct val="1072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North and South Borden Buildings at 563 and 487 </a:t>
            </a:r>
            <a:r>
              <a:rPr lang="en-US" sz="1600" dirty="0" err="1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Spadina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Crescent</a:t>
            </a: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  <a:p>
            <a:pPr marL="12700" marR="5080">
              <a:lnSpc>
                <a:spcPct val="107200"/>
              </a:lnSpc>
            </a:pPr>
            <a:endParaRPr lang="en-US" sz="1400" b="1" dirty="0">
              <a:solidFill>
                <a:srgbClr val="231F20"/>
              </a:solidFill>
              <a:latin typeface="Lettera Text Std"/>
              <a:cs typeface="Lettera Text Std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id="{EA47A4BF-C087-7048-82E2-CE774780A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9865" y="5952725"/>
            <a:ext cx="713063" cy="71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8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4"/>
    </mc:Choice>
    <mc:Fallback xmlns="">
      <p:transition spd="slow" advTm="36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717D836C-078D-CE40-8AD5-966065800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87" y="1667435"/>
            <a:ext cx="8626818" cy="43055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415721-0BDE-4942-A179-090277275D9D}"/>
              </a:ext>
            </a:extLst>
          </p:cNvPr>
          <p:cNvSpPr/>
          <p:nvPr/>
        </p:nvSpPr>
        <p:spPr>
          <a:xfrm>
            <a:off x="389893" y="684014"/>
            <a:ext cx="56881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1 </a:t>
            </a:r>
            <a:r>
              <a:rPr lang="en-US" sz="3600" b="1" dirty="0" err="1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Spadina</a:t>
            </a: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Crescent.   </a:t>
            </a:r>
            <a:endParaRPr lang="en-US"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971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3" y="1806606"/>
            <a:ext cx="7001119" cy="22159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/>
            <a:r>
              <a:rPr lang="en-US" sz="1600" dirty="0">
                <a:solidFill>
                  <a:srgbClr val="231F20"/>
                </a:solidFill>
                <a:latin typeface="Lettera Text Std"/>
                <a:cs typeface="Arial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Lettera Text Std"/>
                <a:cs typeface="Arial"/>
              </a:rPr>
              <a:t>New Undergraduate Student Handbook 2022-23 </a:t>
            </a:r>
            <a:r>
              <a:rPr lang="en-US" sz="1600" dirty="0">
                <a:solidFill>
                  <a:srgbClr val="231F20"/>
                </a:solidFill>
                <a:latin typeface="Lettera Text Std"/>
                <a:cs typeface="Arial"/>
              </a:rPr>
              <a:t>is your guide to getting ready for your first-year at Daniels. To begin you should read the handbook (cover to cover) and consider doing the following:</a:t>
            </a:r>
          </a:p>
          <a:p>
            <a:pPr marL="12700" marR="5080"/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755650" marR="508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/>
                <a:cs typeface="Arial"/>
              </a:rPr>
              <a:t>Get your student ID (</a:t>
            </a:r>
            <a:r>
              <a:rPr lang="en-US" sz="1600" dirty="0" err="1">
                <a:solidFill>
                  <a:srgbClr val="231F20"/>
                </a:solidFill>
                <a:latin typeface="Lettera Text Std"/>
                <a:cs typeface="Arial"/>
              </a:rPr>
              <a:t>TCard</a:t>
            </a:r>
            <a:r>
              <a:rPr lang="en-US" sz="1600" dirty="0">
                <a:solidFill>
                  <a:srgbClr val="231F20"/>
                </a:solidFill>
                <a:latin typeface="Lettera Text Std"/>
                <a:cs typeface="Arial"/>
              </a:rPr>
              <a:t>, </a:t>
            </a:r>
            <a:r>
              <a:rPr lang="en-US" sz="1600" dirty="0" err="1">
                <a:solidFill>
                  <a:srgbClr val="231F20"/>
                </a:solidFill>
                <a:latin typeface="Lettera Text Std"/>
                <a:cs typeface="Arial"/>
              </a:rPr>
              <a:t>UTORid</a:t>
            </a:r>
            <a:r>
              <a:rPr lang="en-US" sz="1600" dirty="0">
                <a:solidFill>
                  <a:srgbClr val="231F20"/>
                </a:solidFill>
                <a:latin typeface="Lettera Text Std"/>
                <a:cs typeface="Arial"/>
              </a:rPr>
              <a:t> and </a:t>
            </a:r>
            <a:r>
              <a:rPr lang="en-US" sz="1600" dirty="0" err="1">
                <a:solidFill>
                  <a:srgbClr val="231F20"/>
                </a:solidFill>
                <a:latin typeface="Lettera Text Std"/>
                <a:cs typeface="Arial"/>
              </a:rPr>
              <a:t>UTmail</a:t>
            </a:r>
            <a:r>
              <a:rPr lang="en-US" sz="1600" dirty="0">
                <a:solidFill>
                  <a:srgbClr val="231F20"/>
                </a:solidFill>
                <a:latin typeface="Lettera Text Std"/>
                <a:cs typeface="Arial"/>
              </a:rPr>
              <a:t>+ account)</a:t>
            </a:r>
          </a:p>
          <a:p>
            <a:pPr marL="755650" marR="508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/>
                <a:cs typeface="Arial"/>
              </a:rPr>
              <a:t>Review the Academic Calendar 2022-23 and Timetable on the Daniels website</a:t>
            </a:r>
          </a:p>
          <a:p>
            <a:pPr marL="755650" marR="508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/>
                <a:cs typeface="Arial"/>
              </a:rPr>
              <a:t>Familiarize yourself with all the services and resources available to you. </a:t>
            </a: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755650" marR="508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31F20"/>
                </a:solidFill>
                <a:latin typeface="Lettera Text Std"/>
                <a:cs typeface="Arial"/>
              </a:rPr>
              <a:t>Follow us on social media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3" y="925325"/>
            <a:ext cx="439229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Getting Started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7466" y="4831613"/>
            <a:ext cx="64673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endParaRPr lang="en-CA" sz="1600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endParaRPr lang="en-CA" sz="1600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 descr="cid:6E78FD00-EBD1-4979-8250-466BC4E21980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23" y="5200662"/>
            <a:ext cx="132008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cid:C7801399-D9C4-48E1-B85D-5A23C1848880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26" y="5200662"/>
            <a:ext cx="297018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cid:6D0F626E-E1D7-46D4-AFAE-CFE7AE5859F5"/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683" y="5200662"/>
            <a:ext cx="275017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cid:F3815696-B0EE-44A3-AE38-71652AE4B505"/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466" y="5200662"/>
            <a:ext cx="242015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7" descr="cid:21BBC879-5CF5-4926-8246-A6A3302B8C8D"/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879" y="5200662"/>
            <a:ext cx="275017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cid:B336C132-DB78-4BD0-BA20-CA12CE01D9F8"/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075" y="5200662"/>
            <a:ext cx="198012" cy="2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532423" y="4671082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>
                <a:latin typeface="Lettera Text Std" panose="020B0504020101020102" pitchFamily="34" charset="0"/>
                <a:cs typeface="Arial" panose="020B0604020202020204" pitchFamily="34" charset="0"/>
              </a:rPr>
              <a:t>@</a:t>
            </a:r>
            <a:r>
              <a:rPr lang="en-CA" b="1" dirty="0" err="1">
                <a:latin typeface="Lettera Text Std" panose="020B0504020101020102" pitchFamily="34" charset="0"/>
                <a:cs typeface="Arial" panose="020B0604020202020204" pitchFamily="34" charset="0"/>
              </a:rPr>
              <a:t>uoftdaniels</a:t>
            </a:r>
            <a:endParaRPr lang="en-CA" b="1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CFEB37-ACC8-2FBF-2BA9-30E6578BD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209865" y="5902858"/>
            <a:ext cx="724323" cy="72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37"/>
    </mc:Choice>
    <mc:Fallback xmlns="">
      <p:transition spd="slow" advTm="30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3" y="1693645"/>
            <a:ext cx="7811477" cy="11854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Architectural Studies begins with an introduction to the fundamentals of the field through design, history, and technology/computation. This program initiates students into the discipline of architecture, using it as a unique lens through which to pursue a liberal arts education. </a:t>
            </a:r>
            <a:endParaRPr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" y="3302629"/>
            <a:ext cx="1826759" cy="12178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125" y="3302629"/>
            <a:ext cx="1831044" cy="12206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12" y="3302629"/>
            <a:ext cx="1877850" cy="12519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125" y="4756507"/>
            <a:ext cx="1831044" cy="124507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" y="4756507"/>
            <a:ext cx="1826759" cy="12178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12" y="4756508"/>
            <a:ext cx="1877850" cy="1251900"/>
          </a:xfrm>
          <a:prstGeom prst="rect">
            <a:avLst/>
          </a:prstGeom>
        </p:spPr>
      </p:pic>
      <p:sp>
        <p:nvSpPr>
          <p:cNvPr id="30" name="object 2"/>
          <p:cNvSpPr txBox="1"/>
          <p:nvPr/>
        </p:nvSpPr>
        <p:spPr>
          <a:xfrm>
            <a:off x="532423" y="925325"/>
            <a:ext cx="484846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Architectural Studies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26A51F9D-2D47-314D-B5C4-8F3E1A1BC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38191" y="5974346"/>
            <a:ext cx="746772" cy="74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1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98"/>
    </mc:Choice>
    <mc:Fallback xmlns="">
      <p:transition spd="slow" advTm="26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3" y="1663662"/>
            <a:ext cx="7538915" cy="14818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Visual Studies is set within a unique environment focusing on the interdisciplinary and conceptual components inherent to contemporary art and curatorial practice, as well as on critical writing, theory, art history, design, and related areas requiring a high degree of visual literacy.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" y="3187820"/>
            <a:ext cx="1822885" cy="1216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688" y="3187820"/>
            <a:ext cx="1890349" cy="1216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16" y="4586775"/>
            <a:ext cx="1914641" cy="12764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17" y="3187820"/>
            <a:ext cx="1914641" cy="1214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688" y="4586776"/>
            <a:ext cx="1890349" cy="12602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" y="4588960"/>
            <a:ext cx="1820946" cy="1213964"/>
          </a:xfrm>
          <a:prstGeom prst="rect">
            <a:avLst/>
          </a:prstGeom>
        </p:spPr>
      </p:pic>
      <p:sp>
        <p:nvSpPr>
          <p:cNvPr id="30" name="object 2"/>
          <p:cNvSpPr txBox="1"/>
          <p:nvPr/>
        </p:nvSpPr>
        <p:spPr>
          <a:xfrm>
            <a:off x="532423" y="925325"/>
            <a:ext cx="484846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Visual Studies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FF21706F-8556-C34C-BB14-0F56F3C78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57121" y="5946889"/>
            <a:ext cx="786121" cy="78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0"/>
    </mc:Choice>
    <mc:Fallback xmlns="">
      <p:transition spd="slow" advTm="17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2422" y="1753853"/>
            <a:ext cx="7178431" cy="36354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The Honours Bachelor of Arts degree requirements are found in the </a:t>
            </a:r>
            <a:r>
              <a:rPr lang="en-US" dirty="0">
                <a:solidFill>
                  <a:srgbClr val="C0000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Academic Calendar </a:t>
            </a: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and the </a:t>
            </a:r>
            <a:r>
              <a:rPr lang="en-US" dirty="0">
                <a:solidFill>
                  <a:srgbClr val="C0000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New Undergraduate Student Handbook</a:t>
            </a:r>
            <a:r>
              <a:rPr lang="en-US" dirty="0">
                <a:solidFill>
                  <a:srgbClr val="D2232A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. </a:t>
            </a:r>
            <a:endParaRPr lang="en-US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endParaRPr lang="en-US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To graduate a student must complete: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20.0 Credits 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Minimum of 13.0 Credits at the 200 level, including 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Minimum of 6.0 Credits at the 300+ level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1.85 Cumulative Grade Point Average (CGPA) for Graduation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4.0 Credits satisfying Breadth Requirements</a:t>
            </a:r>
          </a:p>
          <a:p>
            <a:pPr marL="755650" marR="508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An appropriate combination of programs of study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3" y="925325"/>
            <a:ext cx="484846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Degree Requirements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4" name="8">
            <a:hlinkClick r:id="" action="ppaction://media"/>
            <a:extLst>
              <a:ext uri="{FF2B5EF4-FFF2-40B4-BE49-F238E27FC236}">
                <a16:creationId xmlns:a16="http://schemas.microsoft.com/office/drawing/2014/main" id="{B6A8A382-6E80-1F4C-92BE-233AE2BCA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3549" y="5986360"/>
            <a:ext cx="738634" cy="73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8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39"/>
    </mc:Choice>
    <mc:Fallback xmlns="">
      <p:transition spd="slow" advTm="46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2422" y="1571656"/>
            <a:ext cx="46609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Architectural Studies</a:t>
            </a:r>
            <a:r>
              <a:rPr sz="24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</a:t>
            </a:r>
            <a:endParaRPr sz="24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4925" y="2033321"/>
            <a:ext cx="6747609" cy="32834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7200"/>
              </a:lnSpc>
            </a:pPr>
            <a:r>
              <a:rPr lang="en-US" sz="1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1 Specialist in Architectural Studies </a:t>
            </a:r>
          </a:p>
          <a:p>
            <a:pPr marL="12700" marR="5080">
              <a:lnSpc>
                <a:spcPct val="107200"/>
              </a:lnSpc>
            </a:pPr>
            <a:endParaRPr lang="en-US" sz="1600" b="1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All students are automatically enrolled in the Comprehensive Specialist stream for their first year of study in the Daniels Faculty. </a:t>
            </a:r>
          </a:p>
          <a:p>
            <a:pPr marL="12700" marR="5080">
              <a:lnSpc>
                <a:spcPct val="107200"/>
              </a:lnSpc>
            </a:pPr>
            <a:endParaRPr lang="en-US" sz="1600" dirty="0">
              <a:solidFill>
                <a:srgbClr val="231F20"/>
              </a:solidFill>
              <a:latin typeface="Lettera Text Std" panose="020B0504020101020102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7200"/>
              </a:lnSpc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Students in the </a:t>
            </a:r>
            <a:r>
              <a:rPr lang="en-US" sz="1600" dirty="0">
                <a:solidFill>
                  <a:srgbClr val="D2232A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Architectural Studies</a:t>
            </a: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 program must pursue one of the four Specialist streams offered: </a:t>
            </a:r>
          </a:p>
          <a:p>
            <a:pPr marL="812800" marR="508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Comprehensive; </a:t>
            </a:r>
          </a:p>
          <a:p>
            <a:pPr marL="812800" marR="508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Design of Architecture, Landscape, and Urbanism; </a:t>
            </a:r>
          </a:p>
          <a:p>
            <a:pPr marL="812800" marR="508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History and Theory of Architecture, Landscape, and Urbanism; or </a:t>
            </a:r>
          </a:p>
          <a:p>
            <a:pPr marL="812800" marR="508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Technology of Architecture, Landscape, and Urbanism.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42" y="4560763"/>
            <a:ext cx="1409700" cy="2105025"/>
          </a:xfrm>
          <a:prstGeom prst="rect">
            <a:avLst/>
          </a:prstGeom>
        </p:spPr>
      </p:pic>
      <p:sp>
        <p:nvSpPr>
          <p:cNvPr id="23" name="object 2"/>
          <p:cNvSpPr txBox="1"/>
          <p:nvPr/>
        </p:nvSpPr>
        <p:spPr>
          <a:xfrm>
            <a:off x="532422" y="925325"/>
            <a:ext cx="664210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 b="1" dirty="0">
                <a:solidFill>
                  <a:srgbClr val="231F20"/>
                </a:solidFill>
                <a:latin typeface="Lettera Text Std" panose="020B0504020101020102" pitchFamily="34" charset="0"/>
                <a:cs typeface="Arial" panose="020B0604020202020204" pitchFamily="34" charset="0"/>
              </a:rPr>
              <a:t>Program of Study</a:t>
            </a:r>
            <a:endParaRPr sz="3600" dirty="0">
              <a:latin typeface="Lettera Text Std" panose="020B0504020101020102" pitchFamily="34" charset="0"/>
              <a:cs typeface="Arial" panose="020B0604020202020204" pitchFamily="34" charset="0"/>
            </a:endParaRPr>
          </a:p>
        </p:txBody>
      </p:sp>
      <p:pic>
        <p:nvPicPr>
          <p:cNvPr id="8" name="9">
            <a:hlinkClick r:id="" action="ppaction://media"/>
            <a:extLst>
              <a:ext uri="{FF2B5EF4-FFF2-40B4-BE49-F238E27FC236}">
                <a16:creationId xmlns:a16="http://schemas.microsoft.com/office/drawing/2014/main" id="{F0F76B46-326B-5849-8931-DBC893091C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2975" y="5907420"/>
            <a:ext cx="824891" cy="75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1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85"/>
    </mc:Choice>
    <mc:Fallback xmlns="">
      <p:transition spd="slow" advTm="35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7030</TotalTime>
  <Words>1412</Words>
  <Application>Microsoft Office PowerPoint</Application>
  <PresentationFormat>On-screen Show (4:3)</PresentationFormat>
  <Paragraphs>184</Paragraphs>
  <Slides>24</Slides>
  <Notes>21</Notes>
  <HiddenSlides>0</HiddenSlides>
  <MMClips>23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Welcome to Daniels!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Supports</vt:lpstr>
      <vt:lpstr>PowerPoint Presentation</vt:lpstr>
      <vt:lpstr>International Student Support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Madison Peters</dc:creator>
  <cp:lastModifiedBy>Carla  Baptista</cp:lastModifiedBy>
  <cp:revision>139</cp:revision>
  <cp:lastPrinted>2019-06-25T20:31:59Z</cp:lastPrinted>
  <dcterms:created xsi:type="dcterms:W3CDTF">2018-05-14T18:37:05Z</dcterms:created>
  <dcterms:modified xsi:type="dcterms:W3CDTF">2022-07-06T17:01:29Z</dcterms:modified>
</cp:coreProperties>
</file>