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59" r:id="rId4"/>
    <p:sldId id="260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86" r:id="rId13"/>
    <p:sldId id="288" r:id="rId14"/>
    <p:sldId id="274" r:id="rId15"/>
    <p:sldId id="272" r:id="rId16"/>
    <p:sldId id="275" r:id="rId17"/>
    <p:sldId id="289" r:id="rId18"/>
    <p:sldId id="285" r:id="rId19"/>
    <p:sldId id="287" r:id="rId20"/>
    <p:sldId id="261" r:id="rId21"/>
    <p:sldId id="262" r:id="rId22"/>
    <p:sldId id="279" r:id="rId23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E0000"/>
    <a:srgbClr val="FFC9C9"/>
    <a:srgbClr val="D7C0E2"/>
    <a:srgbClr val="AC7CC2"/>
    <a:srgbClr val="975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B2F789-39BA-4B05-8506-1369403F45B6}" v="13" dt="2020-07-16T16:40:43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BD19E6C-8D45-4EF5-B4BA-EBAA0EE5AD84}" type="datetimeFigureOut">
              <a:rPr lang="en-US" smtClean="0"/>
              <a:t>7/16/20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238801-8240-4363-A7AA-0C138921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5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E1A7563-4E53-47F4-83DD-AC0B192F881C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91AD54C-7813-4DCC-8EDA-C4470868D7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6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2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76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3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7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9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3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45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68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732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84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33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237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31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7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99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02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56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4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41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78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8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5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8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8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10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40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9625-3223-478A-B6F9-9B0D3C8BC014}" type="datetimeFigureOut">
              <a:rPr lang="en-CA" smtClean="0"/>
              <a:t>2020-07-16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hyperlink" Target="https://studentlife.utoronto.ca/department/centre-for-international-experienc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jpe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mailto:registrar@daniels.utoronto.ca" TargetMode="External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cid:image004.png@01D3C106.58FF0970" TargetMode="Externa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cid:image001.png@01D3C106.58FF0970" TargetMode="External"/><Relationship Id="rId12" Type="http://schemas.openxmlformats.org/officeDocument/2006/relationships/image" Target="../media/image8.png"/><Relationship Id="rId17" Type="http://schemas.openxmlformats.org/officeDocument/2006/relationships/image" Target="cid:image006.png@01D3C106.58FF0970" TargetMode="External"/><Relationship Id="rId2" Type="http://schemas.openxmlformats.org/officeDocument/2006/relationships/audio" Target="../media/media3.m4a"/><Relationship Id="rId16" Type="http://schemas.openxmlformats.org/officeDocument/2006/relationships/image" Target="../media/image10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cid:image003.png@01D3C106.58FF0970" TargetMode="External"/><Relationship Id="rId5" Type="http://schemas.openxmlformats.org/officeDocument/2006/relationships/image" Target="../media/image4.wmf"/><Relationship Id="rId15" Type="http://schemas.openxmlformats.org/officeDocument/2006/relationships/image" Target="cid:image005.png@01D3C106.58FF0970" TargetMode="Externa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cid:image002.png@01D3C106.58FF0970" TargetMode="Externa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12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4.wmf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4.wmf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869084" y="2006386"/>
            <a:ext cx="5565531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4000" b="1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Academic Orientation</a:t>
            </a:r>
            <a:r>
              <a:rPr lang="en-CA" sz="40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2020</a:t>
            </a:r>
            <a:endParaRPr sz="4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16" name="object 14"/>
          <p:cNvSpPr txBox="1"/>
          <p:nvPr/>
        </p:nvSpPr>
        <p:spPr>
          <a:xfrm>
            <a:off x="1869083" y="3474884"/>
            <a:ext cx="556553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John H. Daniels Faculty of Architecture, Landscape, and Design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D93F6E-947A-4A76-B435-650066D8E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9"/>
    </mc:Choice>
    <mc:Fallback xmlns="">
      <p:transition spd="slow" advTm="5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729836"/>
            <a:ext cx="8547100" cy="5285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0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 traditional full course load is 5.0 FCE. Fill your remaining course selections with electives of interest to you.</a:t>
            </a:r>
            <a:endParaRPr sz="7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D6667B-684A-4392-A176-005C4A499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2"/>
    </mc:Choice>
    <mc:Fallback xmlns="">
      <p:transition spd="slow" advTm="1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Architectural Studies Comprehensive Specialist Stream</a:t>
            </a:r>
            <a:r>
              <a:rPr lang="en-CA" dirty="0"/>
              <a:t>, have eight required courses (4.0 FCE): 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JAV120H1 F </a:t>
            </a:r>
            <a:r>
              <a:rPr lang="en-CA" dirty="0"/>
              <a:t>Visual Concepts</a:t>
            </a:r>
          </a:p>
          <a:p>
            <a:r>
              <a:rPr lang="en-CA" b="1" dirty="0"/>
              <a:t> JAV151H1 F </a:t>
            </a:r>
            <a:r>
              <a:rPr lang="en-CA" dirty="0"/>
              <a:t>History of Architecture, Landscape, Urbanism, and Art I </a:t>
            </a:r>
          </a:p>
          <a:p>
            <a:r>
              <a:rPr lang="en-CA" b="1" dirty="0"/>
              <a:t> ARC100H1 F </a:t>
            </a:r>
            <a:r>
              <a:rPr lang="en-CA" dirty="0"/>
              <a:t>Drawing and Representation I</a:t>
            </a:r>
          </a:p>
          <a:p>
            <a:endParaRPr lang="en-CA" dirty="0"/>
          </a:p>
          <a:p>
            <a:r>
              <a:rPr lang="en-CA" b="1" dirty="0"/>
              <a:t> ARC180H1 S  </a:t>
            </a:r>
            <a:r>
              <a:rPr lang="en-CA" dirty="0"/>
              <a:t>Computation and Design</a:t>
            </a:r>
          </a:p>
          <a:p>
            <a:r>
              <a:rPr lang="en-CA" dirty="0"/>
              <a:t> </a:t>
            </a:r>
            <a:r>
              <a:rPr lang="en-CA" b="1" dirty="0"/>
              <a:t>JAV101H1 S </a:t>
            </a:r>
            <a:r>
              <a:rPr lang="en-CA" dirty="0"/>
              <a:t>Design Studio I</a:t>
            </a:r>
          </a:p>
          <a:p>
            <a:r>
              <a:rPr lang="en-CA" dirty="0"/>
              <a:t> </a:t>
            </a:r>
            <a:r>
              <a:rPr lang="en-CA" b="1" dirty="0"/>
              <a:t>JAV130H1 S </a:t>
            </a:r>
            <a:r>
              <a:rPr lang="en-CA" dirty="0"/>
              <a:t>Visual Strategies</a:t>
            </a:r>
          </a:p>
          <a:p>
            <a:r>
              <a:rPr lang="en-CA" dirty="0"/>
              <a:t> </a:t>
            </a:r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r>
              <a:rPr lang="en-CA" b="1" dirty="0"/>
              <a:t> ARC181H1 S  </a:t>
            </a:r>
            <a:r>
              <a:rPr lang="en-CA" dirty="0"/>
              <a:t>Technologies of Architecture, Landscape, Urbanism, and Art I </a:t>
            </a:r>
            <a:br>
              <a:rPr lang="en-CA" dirty="0"/>
            </a:br>
            <a:br>
              <a:rPr lang="en-CA" dirty="0"/>
            </a:br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FB26EE-FE12-4D4C-98B4-EA54674FE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7"/>
    </mc:Choice>
    <mc:Fallback xmlns=""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Visual Studies Major Stream</a:t>
            </a:r>
            <a:r>
              <a:rPr lang="en-CA" dirty="0"/>
              <a:t>, you have six required courses (3.0 FCE): </a:t>
            </a:r>
          </a:p>
          <a:p>
            <a:endParaRPr lang="en-CA" dirty="0"/>
          </a:p>
          <a:p>
            <a:r>
              <a:rPr lang="en-CA" b="1" dirty="0"/>
              <a:t>JAV120H1 F </a:t>
            </a:r>
            <a:r>
              <a:rPr lang="en-CA" dirty="0"/>
              <a:t>Visual Concepts</a:t>
            </a:r>
            <a:br>
              <a:rPr lang="en-CA" dirty="0"/>
            </a:br>
            <a:r>
              <a:rPr lang="en-CA" b="1" dirty="0"/>
              <a:t>JAV130H1 F Visual </a:t>
            </a:r>
            <a:r>
              <a:rPr lang="en-CA" dirty="0"/>
              <a:t>Strategies</a:t>
            </a:r>
          </a:p>
          <a:p>
            <a:r>
              <a:rPr lang="en-CA" b="1" dirty="0"/>
              <a:t>JAV151H1 F </a:t>
            </a:r>
            <a:r>
              <a:rPr lang="en-CA" dirty="0"/>
              <a:t>History of Architecture, Landscape, Urbanism, and Art I </a:t>
            </a:r>
          </a:p>
          <a:p>
            <a:endParaRPr lang="en-CA" dirty="0"/>
          </a:p>
          <a:p>
            <a:r>
              <a:rPr lang="en-CA" b="1" dirty="0"/>
              <a:t> JAV101H1 S </a:t>
            </a:r>
            <a:r>
              <a:rPr lang="en-CA" dirty="0"/>
              <a:t>Design Studio I</a:t>
            </a:r>
          </a:p>
          <a:p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br>
              <a:rPr lang="en-CA" dirty="0"/>
            </a:br>
            <a:r>
              <a:rPr lang="en-CA" b="1" dirty="0"/>
              <a:t>FAH102H1</a:t>
            </a:r>
            <a:r>
              <a:rPr lang="en-CA" dirty="0"/>
              <a:t>* </a:t>
            </a:r>
            <a:r>
              <a:rPr lang="en-CA" i="1" dirty="0"/>
              <a:t>This course is offered through the Faculty of Arts &amp; Science.</a:t>
            </a:r>
          </a:p>
          <a:p>
            <a:br>
              <a:rPr lang="en-CA" i="1" dirty="0"/>
            </a:br>
            <a:r>
              <a:rPr lang="en-CA" dirty="0"/>
              <a:t>Note: It is also highly recommended that Visual Studies students enrol in ARC100H1 </a:t>
            </a:r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7B4BF7-92B2-4174-A736-1FC2BE719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3"/>
    </mc:Choice>
    <mc:Fallback xmlns="">
      <p:transition spd="slow" advTm="5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74430" y="1712110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electives should I  take in my first year?</a:t>
            </a:r>
          </a:p>
          <a:p>
            <a:r>
              <a:rPr lang="en-CA" b="1" dirty="0"/>
              <a:t> </a:t>
            </a:r>
          </a:p>
          <a:p>
            <a:endParaRPr lang="en-CA" dirty="0"/>
          </a:p>
          <a:p>
            <a:r>
              <a:rPr lang="en-CA" dirty="0"/>
              <a:t>You can choose courses at Daniels or courses in over 300 programs of study in the Faculty of Arts and Science. </a:t>
            </a:r>
          </a:p>
          <a:p>
            <a:r>
              <a:rPr lang="en-CA" dirty="0"/>
              <a:t> </a:t>
            </a:r>
          </a:p>
          <a:p>
            <a:r>
              <a:rPr lang="en-CA" dirty="0"/>
              <a:t>Things to Consider: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interests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Space and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schedule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Pre-requisites 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Selection: Electives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7F6682-655F-4640-A46E-460E9707A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9"/>
    </mc:Choice>
    <mc:Fallback xmlns="">
      <p:transition spd="slow" advTm="5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2407" y="2103922"/>
            <a:ext cx="7021135" cy="2239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JAV151H1F</a:t>
            </a:r>
          </a:p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 </a:t>
            </a:r>
            <a:r>
              <a:rPr lang="en-US" sz="5400" b="1" dirty="0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151</a:t>
            </a:r>
            <a:r>
              <a:rPr lang="en-US" sz="5400" b="1" dirty="0">
                <a:latin typeface="Lettera Text Std"/>
                <a:cs typeface="Lettera Text Std"/>
              </a:rPr>
              <a:t> H </a:t>
            </a:r>
            <a:r>
              <a:rPr lang="en-US" sz="5400" b="1" dirty="0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1</a:t>
            </a:r>
            <a:r>
              <a:rPr lang="en-US" sz="5400" b="1" dirty="0">
                <a:latin typeface="Lettera Text Std"/>
                <a:cs typeface="Lettera Text Std"/>
              </a:rPr>
              <a:t> F</a:t>
            </a:r>
          </a:p>
          <a:p>
            <a:pPr marL="12700" marR="5080">
              <a:lnSpc>
                <a:spcPct val="107200"/>
              </a:lnSpc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 </a:t>
            </a:r>
            <a:r>
              <a:rPr lang="en-US" sz="1400" b="1" dirty="0">
                <a:solidFill>
                  <a:srgbClr val="231F20"/>
                </a:solidFill>
                <a:latin typeface="Lettera Text Std"/>
                <a:cs typeface="Lettera Text Std"/>
              </a:rPr>
              <a:t>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2407" y="4237893"/>
            <a:ext cx="6298690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Course codes are divided into a series of parts.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It is important that you look at the Timetable not only to create your class schedule without any course conflicts, but also to ensure that you are eligible to </a:t>
            </a:r>
            <a:r>
              <a:rPr lang="en-US" sz="1600" dirty="0" err="1"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 in those courses.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Look for the enrolment indicators on the Timetable.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12407" y="784648"/>
            <a:ext cx="804887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Reading Course Codes, the Calendar and the Timetable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C5246D-126B-475A-A899-B44927CBE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1"/>
    </mc:Choice>
    <mc:Fallback xmlns=""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70252"/>
            <a:ext cx="7001120" cy="2654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You will select your courses online </a:t>
            </a:r>
            <a:r>
              <a:rPr lang="en-US" spc="-25" dirty="0">
                <a:solidFill>
                  <a:srgbClr val="D2232A"/>
                </a:solidFill>
                <a:latin typeface="Lettera Text Std"/>
                <a:cs typeface="Lettera Text Std"/>
              </a:rPr>
              <a:t>using the student online service, ACORN.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You will need your 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JOINid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/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UTORid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and password to log in. 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course enrolment begins on </a:t>
            </a:r>
            <a:r>
              <a:rPr lang="en-US" b="1" dirty="0">
                <a:latin typeface="Lettera Text Std"/>
                <a:cs typeface="Lettera Text Std"/>
              </a:rPr>
              <a:t>July 23</a:t>
            </a:r>
            <a:r>
              <a:rPr lang="en-US" dirty="0">
                <a:latin typeface="Lettera Text Std"/>
                <a:cs typeface="Lettera Text Std"/>
              </a:rPr>
              <a:t>. 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students can find their enrolment start time on ACORN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9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 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Transfer students into second year begin course enrolment on</a:t>
            </a:r>
            <a:r>
              <a:rPr lang="en-US" b="1" dirty="0">
                <a:latin typeface="Lettera Text Std"/>
                <a:cs typeface="Lettera Text Std"/>
              </a:rPr>
              <a:t> July 20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 Transfer students into second year can check their start time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Friday, July 9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How do I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in my courses?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9F7180-E61B-42D3-85DF-A34C3D7D9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8"/>
    </mc:Choice>
    <mc:Fallback xmlns="">
      <p:transition spd="slow" advTm="2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3497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CA" dirty="0"/>
          </a:p>
          <a:p>
            <a:pPr marL="342900" lvl="0" indent="-342900">
              <a:buAutoNum type="arabicPeriod"/>
            </a:pPr>
            <a:r>
              <a:rPr lang="en-CA" dirty="0"/>
              <a:t>Start Time</a:t>
            </a:r>
          </a:p>
          <a:p>
            <a:pPr marL="342900" lvl="0" indent="-342900">
              <a:buAutoNum type="arabicPeriod"/>
            </a:pPr>
            <a:r>
              <a:rPr lang="en-CA" dirty="0"/>
              <a:t>Program Course Requirements </a:t>
            </a:r>
          </a:p>
          <a:p>
            <a:pPr marL="342900" lvl="0" indent="-342900">
              <a:buAutoNum type="arabicPeriod"/>
            </a:pPr>
            <a:r>
              <a:rPr lang="en-CA" dirty="0"/>
              <a:t>Find an Elective </a:t>
            </a:r>
          </a:p>
          <a:p>
            <a:pPr marL="342900" lvl="0" indent="-342900">
              <a:buAutoNum type="arabicPeriod"/>
            </a:pPr>
            <a:r>
              <a:rPr lang="en-CA" dirty="0"/>
              <a:t>ACORN Enrollment Cart</a:t>
            </a:r>
          </a:p>
          <a:p>
            <a:pPr marL="342900" lvl="0" indent="-342900">
              <a:buAutoNum type="arabicPeriod"/>
            </a:pPr>
            <a:r>
              <a:rPr lang="en-CA" dirty="0"/>
              <a:t>ACORN – enrol! </a:t>
            </a:r>
          </a:p>
          <a:p>
            <a:pPr lvl="0"/>
            <a:endParaRPr lang="en-CA" dirty="0"/>
          </a:p>
          <a:p>
            <a:pPr lvl="0"/>
            <a:r>
              <a:rPr lang="en-CA" dirty="0"/>
              <a:t>Remember: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Enrollment Indicators/Controls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Priority Period Course Load: 5.0 FCE. </a:t>
            </a:r>
          </a:p>
          <a:p>
            <a:r>
              <a:rPr lang="en-US" dirty="0"/>
              <a:t> 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Enrolling: Step-by-Step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D60EBD-43B5-4959-95BE-0269A6068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9"/>
    </mc:Choice>
    <mc:Fallback xmlns="">
      <p:transition spd="slow" advTm="9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3118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General fee information can be found on the Student Accounts website.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minimum required payment is indicated on your financial invoice, which is posted on ACORN.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b="1" dirty="0"/>
              <a:t>Saturday, July 18 </a:t>
            </a:r>
            <a:r>
              <a:rPr lang="en-US" dirty="0"/>
              <a:t>	          </a:t>
            </a: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Look forward to the presentation on Fees and Finances, </a:t>
            </a:r>
            <a:r>
              <a:rPr lang="en-US" dirty="0"/>
              <a:t>facilitated by </a:t>
            </a:r>
            <a:r>
              <a:rPr lang="en-US" dirty="0" err="1"/>
              <a:t>Jiffin</a:t>
            </a:r>
            <a:r>
              <a:rPr lang="en-US" dirty="0"/>
              <a:t> </a:t>
            </a:r>
            <a:r>
              <a:rPr lang="en-US" dirty="0" err="1"/>
              <a:t>Arboleda</a:t>
            </a:r>
            <a:r>
              <a:rPr lang="en-US" dirty="0"/>
              <a:t>, Assistant Registrar, Awards, &amp; Financial Aid. 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Fees and Finances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5EF879-9B18-4378-8E22-B93A92794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092011"/>
            <a:ext cx="7089042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Accessibility Services works with students living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Chronic health conditions, learning disabilities, mental health conditions, mobility or functional disabilities, sensory disabilities, and temporary disabilities &amp; injuries. </a:t>
            </a:r>
          </a:p>
          <a:p>
            <a:pPr lvl="0"/>
            <a:endParaRPr lang="en-US" b="1" dirty="0"/>
          </a:p>
          <a:p>
            <a:pPr lvl="0"/>
            <a:r>
              <a:rPr lang="en-US" dirty="0"/>
              <a:t>Support students by providing: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Access to academic accommodations &amp;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 network of supportive resources &amp; strategies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Look forward to the presentation on Accessibility Services from the </a:t>
            </a:r>
            <a:r>
              <a:rPr lang="en-CA" dirty="0"/>
              <a:t>Daniels On-Location Accessibility Services Advisor, </a:t>
            </a:r>
            <a:r>
              <a:rPr lang="en-CA" b="1" dirty="0"/>
              <a:t>Sandra </a:t>
            </a:r>
            <a:r>
              <a:rPr lang="en-CA" b="1" dirty="0" err="1"/>
              <a:t>Hohener</a:t>
            </a:r>
            <a:endParaRPr lang="en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532422" y="425453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Accessibility Services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B0479A-513D-4FB0-B2BD-949A6CD65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9"/>
    </mc:Choice>
    <mc:Fallback xmlns="">
      <p:transition spd="slow" advTm="3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CE35-2E51-844E-9DC8-57FB2B25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International Student Support</a:t>
            </a:r>
            <a:br>
              <a:rPr lang="en-US" dirty="0">
                <a:latin typeface="Lettera Text Std" panose="020B0504020101020102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EA8B-03EA-584F-A57B-A17008568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 The </a:t>
            </a:r>
            <a:r>
              <a:rPr lang="en-US" sz="2100" b="1" dirty="0"/>
              <a:t>Centre for International Experience (CIE) </a:t>
            </a:r>
            <a:r>
              <a:rPr lang="en-US" sz="2100" dirty="0"/>
              <a:t>provides supports to students on such topics as: </a:t>
            </a:r>
          </a:p>
          <a:p>
            <a:r>
              <a:rPr lang="en-US" sz="2100" dirty="0"/>
              <a:t>Study or work permits </a:t>
            </a:r>
          </a:p>
          <a:p>
            <a:r>
              <a:rPr lang="en-US" sz="2100" dirty="0"/>
              <a:t>Finding immigration resources </a:t>
            </a:r>
          </a:p>
          <a:p>
            <a:r>
              <a:rPr lang="en-US" sz="2100" dirty="0"/>
              <a:t>Cultural challenges, relieving homesickness </a:t>
            </a:r>
          </a:p>
          <a:p>
            <a:r>
              <a:rPr lang="en-US" sz="2100" dirty="0"/>
              <a:t>Navigating the Canadian health care system  </a:t>
            </a:r>
          </a:p>
          <a:p>
            <a:r>
              <a:rPr lang="en-US" sz="2100" dirty="0"/>
              <a:t>Understanding income taxes </a:t>
            </a:r>
          </a:p>
          <a:p>
            <a:r>
              <a:rPr lang="en-US" sz="2100" dirty="0"/>
              <a:t>Academic expectations and adjustments </a:t>
            </a:r>
          </a:p>
          <a:p>
            <a:r>
              <a:rPr lang="en-US" sz="2100" dirty="0"/>
              <a:t>More Information can be found at:  </a:t>
            </a:r>
            <a:r>
              <a:rPr lang="en-US" sz="2100" u="sng" dirty="0">
                <a:hlinkClick r:id="rId4"/>
              </a:rPr>
              <a:t>https://studentlife.utoronto.ca/department/centre-for-international-experience/</a:t>
            </a:r>
            <a:endParaRPr lang="en-US" sz="21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491893-D1E5-49CF-83BD-212DF0B7F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1"/>
    </mc:Choice>
    <mc:Fallback xmlns="">
      <p:transition spd="slow" advTm="5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85739"/>
            <a:ext cx="8255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Welcome to Daniels!</a:t>
            </a:r>
            <a:endParaRPr sz="40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131171"/>
            <a:ext cx="7582876" cy="644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20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Let’s get ready for your </a:t>
            </a:r>
            <a:r>
              <a:rPr lang="en-US" sz="2000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first year </a:t>
            </a:r>
            <a:r>
              <a:rPr lang="en-US" sz="20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at the John H. Daniels Faculty of Architecture, Landscape, and Design.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87" y="2936631"/>
            <a:ext cx="4860089" cy="25781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4500" y="2929469"/>
            <a:ext cx="25233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Andrea McGee</a:t>
            </a:r>
          </a:p>
          <a:p>
            <a:r>
              <a:rPr lang="en-CA" i="1" dirty="0">
                <a:latin typeface="Lettera Text Std" panose="020B0504020101020102" pitchFamily="34" charset="0"/>
                <a:cs typeface="Arial" panose="020B0604020202020204" pitchFamily="34" charset="0"/>
              </a:rPr>
              <a:t>Registrar &amp; Assistant Dean, Students</a:t>
            </a:r>
          </a:p>
          <a:p>
            <a:endParaRPr lang="en-CA" i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Carla 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Baptista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r>
              <a:rPr lang="en-CA" i="1" dirty="0">
                <a:latin typeface="Lettera Text Std" panose="020B0504020101020102" pitchFamily="34" charset="0"/>
                <a:cs typeface="Arial" panose="020B0604020202020204" pitchFamily="34" charset="0"/>
              </a:rPr>
              <a:t>Associate Registrar, Academic Advising &amp; Student Engagement</a:t>
            </a:r>
          </a:p>
          <a:p>
            <a:endParaRPr lang="en-CA" i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0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552" y="846549"/>
            <a:ext cx="7609840" cy="46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2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student experience is about more than your academic experience. </a:t>
            </a:r>
            <a:endParaRPr sz="72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6123EF-13EB-4664-AB9C-2087E7B79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8"/>
    </mc:Choice>
    <mc:Fallback xmlns="">
      <p:transition spd="slow" advTm="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701099"/>
            <a:ext cx="4936392" cy="418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Before you arrive, take the time to think about what else you would like to experience or become involved with while at Daniels.</a:t>
            </a:r>
            <a:endParaRPr sz="16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>
              <a:spcBef>
                <a:spcPts val="55"/>
              </a:spcBef>
            </a:pPr>
            <a:endParaRPr lang="en-US" sz="12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Orientation 2020:  Registration will begin soon! 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Mentorship Program: Registration Opens (late-summer) 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Architecture and Visual Studies Student Union (AVSSU)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Café 059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University of Toronto Student Union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Over 300+ student clubs and organizations!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Involved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32" y="2095247"/>
            <a:ext cx="2274938" cy="15168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53" y="4000500"/>
            <a:ext cx="2277717" cy="15184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BCD252-C8A1-4E37-A440-F7CB9B2C9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3"/>
    </mc:Choice>
    <mc:Fallback xmlns="">
      <p:transition spd="slow" advTm="8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/>
          <p:cNvSpPr txBox="1"/>
          <p:nvPr/>
        </p:nvSpPr>
        <p:spPr>
          <a:xfrm>
            <a:off x="1869084" y="2006386"/>
            <a:ext cx="55655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5400" b="1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Questions?!</a:t>
            </a:r>
            <a:endParaRPr lang="en-CA" sz="4000" b="1" dirty="0">
              <a:solidFill>
                <a:srgbClr val="C0000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C046E-75B6-9E43-9242-E2DBE38776C2}"/>
              </a:ext>
            </a:extLst>
          </p:cNvPr>
          <p:cNvSpPr txBox="1"/>
          <p:nvPr/>
        </p:nvSpPr>
        <p:spPr>
          <a:xfrm>
            <a:off x="1869083" y="3043331"/>
            <a:ext cx="4650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reviewing the New Student Handbook and daily presentations, you can join a Zoom Event and meet the Program Directors, Staff and Students for a Welcome and Q&amp;A session. </a:t>
            </a:r>
          </a:p>
          <a:p>
            <a:endParaRPr lang="en-US" dirty="0"/>
          </a:p>
          <a:p>
            <a:r>
              <a:rPr lang="en-US" dirty="0"/>
              <a:t>You are also welcome to email us at the Office of the Registrar and Student Services at </a:t>
            </a:r>
            <a:r>
              <a:rPr lang="en-US" dirty="0">
                <a:hlinkClick r:id="rId6"/>
              </a:rPr>
              <a:t>registrar@daniels.utoronto.ca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8257EC-3155-4523-B827-D6ACC14FD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8"/>
    </mc:Choice>
    <mc:Fallback xmlns="">
      <p:transition spd="slow" advTm="2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Basics.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3" y="1709891"/>
            <a:ext cx="7345485" cy="3875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 are a now a Daniels student pursuing an Honours Bachelor of Arts.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As a Daniels student you will: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Have an amazing team of faculty, staff, and peers ready to support, help, and guide you as you navigate your transition to university.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Enjoy a partnership with the Faculty of Arts &amp; Science and access to over 300+ programs of study!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Occupy three Daniels buildings on campus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Faculty at 1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North and South Borden Buildings at 563 and 487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D3A4B31-B34D-4CEB-A4E0-9B901432A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4"/>
    </mc:Choice>
    <mc:Fallback xmlns=""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806606"/>
            <a:ext cx="7001119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New Undergraduate Student Handbook 2020-21 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is your guide to getting ready for your first-year at Daniels. To begin you should read the handbook (cover to cover) and consider doing the following:</a:t>
            </a:r>
          </a:p>
          <a:p>
            <a:pPr marL="12700" marR="5080"/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 your student ID (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TCard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UTORid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and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UTmail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+ account)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Review the Academic Calendar 2020-21 and Timetable on the Daniels website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Familiarize yourself with all the services and resources available to you. 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Follow us on social media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Started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466" y="4831613"/>
            <a:ext cx="64673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 descr="cid:6E78FD00-EBD1-4979-8250-466BC4E2198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3" y="5200662"/>
            <a:ext cx="13200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id:C7801399-D9C4-48E1-B85D-5A23C184888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6" y="5200662"/>
            <a:ext cx="29701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id:6D0F626E-E1D7-46D4-AFAE-CFE7AE5859F5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83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id:F3815696-B0EE-44A3-AE38-71652AE4B505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66" y="5200662"/>
            <a:ext cx="242015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id:21BBC879-5CF5-4926-8246-A6A3302B8C8D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79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id:B336C132-DB78-4BD0-BA20-CA12CE01D9F8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5" y="5200662"/>
            <a:ext cx="198012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32423" y="4671082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@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uoftdaniels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C59920-615E-4FD8-849F-2619ECA87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7"/>
    </mc:Choice>
    <mc:Fallback xmlns="">
      <p:transition spd="slow" advTm="3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93645"/>
            <a:ext cx="7811477" cy="1185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 begins with an introduction to the fundamentals of the field through design, history, and technology/computation. This program initiates students into the discipline of architecture, using it as a unique lens through which to pursue a liberal arts education. </a:t>
            </a:r>
            <a:endParaRPr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302629"/>
            <a:ext cx="1826759" cy="1217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3302629"/>
            <a:ext cx="1831044" cy="12206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3302629"/>
            <a:ext cx="1877850" cy="1251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4756507"/>
            <a:ext cx="1831044" cy="124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756507"/>
            <a:ext cx="1826759" cy="12178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4756508"/>
            <a:ext cx="1877850" cy="1251900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4D7DF5-56DA-45C3-A7E1-A2C658F87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8"/>
    </mc:Choice>
    <mc:Fallback xmlns="">
      <p:transition spd="slow" advTm="2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63662"/>
            <a:ext cx="7538915" cy="1481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 is set within a unique environment focusing on the interdisciplinary and conceptual components inherent to contemporary art and curatorial practice, as well as on critical writing, theory, art history, design, and related areas requiring a high degree of visual literacy.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187820"/>
            <a:ext cx="1822885" cy="1216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3187820"/>
            <a:ext cx="1890349" cy="1216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6" y="4586775"/>
            <a:ext cx="1914641" cy="1276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7" y="3187820"/>
            <a:ext cx="1914641" cy="1214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4586776"/>
            <a:ext cx="1890349" cy="1260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588960"/>
            <a:ext cx="1820946" cy="1213964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5F2EC3-EA6C-42AA-91AE-0A4042F11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53853"/>
            <a:ext cx="7178431" cy="3635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Honours Bachelor of Arts degree requirements are found in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Academic Calendar </a:t>
            </a: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and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New Undergraduate Student Handbook</a:t>
            </a:r>
            <a:r>
              <a:rPr lang="en-US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To graduate a student must complete: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20.0 Full Course Equivalents (FCE)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Maximum of 6.0 FCE at the 100-level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6.0 FCE at the 300+ level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1.85 Cumulative Grade Point Average (CGPA) for Graduation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4.0 FCE satisfying Breadth Requirements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 appropriate combination of programs of study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Degree Requirements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E96C0D-8510-4445-AD67-868439FD5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9"/>
    </mc:Choice>
    <mc:Fallback xmlns="">
      <p:transition spd="slow" advTm="4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7165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4925" y="2033321"/>
            <a:ext cx="6747609" cy="3283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Architectural Studies </a:t>
            </a:r>
          </a:p>
          <a:p>
            <a:pPr marL="12700" marR="5080">
              <a:lnSpc>
                <a:spcPct val="107200"/>
              </a:lnSpc>
            </a:pPr>
            <a:endParaRPr lang="en-US" sz="1600" b="1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students are automatically enrolled in the Comprehensive Specialist stream for their first year of study in the Daniels Faculty.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Students in the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program must pursue one of the four Specialist streams offered: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Comprehensive;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Design of Architecture, Landscape, and Urbanism;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History and Theory of Architecture, Landscape, and Urbanism; or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Technology of Architecture, Landscape, and Urbanism.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71EA7D-65F9-4039-A6D8-A30D1FA24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5"/>
    </mc:Choice>
    <mc:Fallback xmlns=""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5498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1" y="2070375"/>
            <a:ext cx="6642101" cy="2498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Visual Studies  (Studio Stream or Critical Practices stream) 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Major in Architectural Studies*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Major in Visual Studies + 1 Major, Faculty of Arts &amp; Science*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+ 2 Minors, Faculty of Arts &amp; Science*</a:t>
            </a:r>
          </a:p>
          <a:p>
            <a:pPr marL="12700" marR="5080">
              <a:lnSpc>
                <a:spcPct val="107200"/>
              </a:lnSpc>
            </a:pPr>
            <a:r>
              <a:rPr lang="en-US" sz="1400" i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*These combinations must include at least 12.0 different FCE.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students are automatically enrolled in the Major in Visual Studies. </a:t>
            </a: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0D855B-CB3C-4E27-BC01-C40290A61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6"/>
    </mc:Choice>
    <mc:Fallback xmlns="">
      <p:transition spd="slow" advTm="3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5342</TotalTime>
  <Words>1389</Words>
  <Application>Microsoft Macintosh PowerPoint</Application>
  <PresentationFormat>On-screen Show (4:3)</PresentationFormat>
  <Paragraphs>179</Paragraphs>
  <Slides>22</Slides>
  <Notes>21</Notes>
  <HiddenSlides>1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Lettera Text Std</vt:lpstr>
      <vt:lpstr>Office Theme</vt:lpstr>
      <vt:lpstr>PowerPoint Presentation</vt:lpstr>
      <vt:lpstr>Welcome to Daniels!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Student Support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Peters</dc:creator>
  <cp:lastModifiedBy>Carla B</cp:lastModifiedBy>
  <cp:revision>89</cp:revision>
  <cp:lastPrinted>2019-06-25T20:31:59Z</cp:lastPrinted>
  <dcterms:created xsi:type="dcterms:W3CDTF">2018-05-14T18:37:05Z</dcterms:created>
  <dcterms:modified xsi:type="dcterms:W3CDTF">2020-07-16T23:49:25Z</dcterms:modified>
</cp:coreProperties>
</file>