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66" r:id="rId3"/>
    <p:sldId id="267" r:id="rId4"/>
    <p:sldId id="268" r:id="rId5"/>
    <p:sldId id="269" r:id="rId6"/>
    <p:sldId id="270" r:id="rId7"/>
    <p:sldId id="271" r:id="rId8"/>
    <p:sldId id="277" r:id="rId9"/>
    <p:sldId id="278" r:id="rId10"/>
    <p:sldId id="272" r:id="rId11"/>
    <p:sldId id="274" r:id="rId12"/>
    <p:sldId id="273" r:id="rId13"/>
    <p:sldId id="275" r:id="rId14"/>
    <p:sldId id="276" r:id="rId15"/>
    <p:sldId id="280" r:id="rId16"/>
    <p:sldId id="279" r:id="rId17"/>
    <p:sldId id="28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42F0D-D824-48C0-B3CE-9BD37C7E926B}" v="153" dt="2020-07-16T18:43:29.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5152" autoAdjust="0"/>
  </p:normalViewPr>
  <p:slideViewPr>
    <p:cSldViewPr snapToGrid="0">
      <p:cViewPr varScale="1">
        <p:scale>
          <a:sx n="84" d="100"/>
          <a:sy n="84" d="100"/>
        </p:scale>
        <p:origin x="2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8A1B5-3E29-4801-A893-A493905D7FA8}" type="datetimeFigureOut">
              <a:rPr lang="en-CA" smtClean="0"/>
              <a:t>2020-07-16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97D30-7BCF-45B1-A4A1-CA89D8EEDEBC}" type="slidenum">
              <a:rPr lang="en-CA" smtClean="0"/>
              <a:t>‹#›</a:t>
            </a:fld>
            <a:endParaRPr lang="en-CA"/>
          </a:p>
        </p:txBody>
      </p:sp>
    </p:spTree>
    <p:extLst>
      <p:ext uri="{BB962C8B-B14F-4D97-AF65-F5344CB8AC3E}">
        <p14:creationId xmlns:p14="http://schemas.microsoft.com/office/powerpoint/2010/main" val="2420157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transfer@daniels.utoronto.c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daniels.utoronto.ca/sites/default/files/202021_transfer_credit_application_fillable_1.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aniels.utoronto.ca/sites/default/files/transfer_credit_assessment_guide_2019-2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aniels.utoronto.ca/admiss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niels.calendar.utoronto.ca/degree-requirements-hb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daniels.utoronto.ca/info/current-students/undergraduate/academics-registration/programs-study" TargetMode="External"/><Relationship Id="rId5" Type="http://schemas.openxmlformats.org/officeDocument/2006/relationships/hyperlink" Target="https://daniels.calendar.utoronto.ca/rules-regulations#LWD" TargetMode="External"/><Relationship Id="rId4" Type="http://schemas.openxmlformats.org/officeDocument/2006/relationships/hyperlink" Target="https://daniels.calendar.utoronto.ca/rules-regulations#CrNC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niels.calendar.utoronto.ca/rules-regulations#CrNCr"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daniels.utoronto.ca/info/current-students/undergraduate/academics-registration/programs-study" TargetMode="External"/><Relationship Id="rId4" Type="http://schemas.openxmlformats.org/officeDocument/2006/relationships/hyperlink" Target="https://daniels.calendar.utoronto.ca/rules-regulations#LW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aniels.calendar.utoronto.ca/degree-requirements-hb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dirty="0"/>
              <a:t>Welcome! Today we are going to discuss important information for our incoming students who have transferred to the Daniels Faculty from another post-secondary institution, from within U of T or those who have completed secondary level curriculums for which transfer credit may be granted. The information provided here is meant to be a starting point to help answer some general questions you may have but we encourage all transfer students to carefully read through our transfer credit assessment guide and to speak with a member of our team if they have additional questions. We will provide our contact information at the end of this presentation. Let’s begin!</a:t>
            </a:r>
            <a:endParaRPr dirty="0"/>
          </a:p>
        </p:txBody>
      </p:sp>
    </p:spTree>
    <p:extLst>
      <p:ext uri="{BB962C8B-B14F-4D97-AF65-F5344CB8AC3E}">
        <p14:creationId xmlns:p14="http://schemas.microsoft.com/office/powerpoint/2010/main" val="379602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sz="1200" b="0" i="0" kern="1200" dirty="0">
                <a:solidFill>
                  <a:schemeClr val="tx1"/>
                </a:solidFill>
                <a:effectLst/>
                <a:latin typeface="+mn-lt"/>
                <a:ea typeface="+mn-ea"/>
                <a:cs typeface="+mn-cs"/>
              </a:rPr>
              <a:t>A $30 transfer credit assessment fee must be paid in order to initiate the transfer credit assessment process. The fee must be paid by to the Office of the Registrar and Student Services, please email </a:t>
            </a:r>
            <a:r>
              <a:rPr lang="en-US" sz="1200" b="0" i="0" u="none" strike="noStrike" kern="1200" dirty="0">
                <a:solidFill>
                  <a:schemeClr val="tx1"/>
                </a:solidFill>
                <a:effectLst/>
                <a:latin typeface="+mn-lt"/>
                <a:ea typeface="+mn-ea"/>
                <a:cs typeface="+mn-cs"/>
                <a:hlinkClick r:id="rId3"/>
              </a:rPr>
              <a:t>transfer@daniels.utoronto.ca</a:t>
            </a:r>
            <a:r>
              <a:rPr lang="en-US" sz="1200" b="0" i="0" kern="1200" dirty="0">
                <a:solidFill>
                  <a:schemeClr val="tx1"/>
                </a:solidFill>
                <a:effectLst/>
                <a:latin typeface="+mn-lt"/>
                <a:ea typeface="+mn-ea"/>
                <a:cs typeface="+mn-cs"/>
              </a:rPr>
              <a:t> to arrange payment. </a:t>
            </a:r>
          </a:p>
          <a:p>
            <a:r>
              <a:rPr lang="en-US" sz="1200" b="0" i="0" kern="1200" dirty="0">
                <a:solidFill>
                  <a:schemeClr val="tx1"/>
                </a:solidFill>
                <a:effectLst/>
                <a:latin typeface="+mn-lt"/>
                <a:ea typeface="+mn-ea"/>
                <a:cs typeface="+mn-cs"/>
              </a:rPr>
              <a:t>Complete the</a:t>
            </a:r>
            <a:r>
              <a:rPr lang="en-US" sz="1200" b="0" i="0" u="none" strike="noStrike" kern="1200" dirty="0">
                <a:solidFill>
                  <a:schemeClr val="tx1"/>
                </a:solidFill>
                <a:effectLst/>
                <a:latin typeface="+mn-lt"/>
                <a:ea typeface="+mn-ea"/>
                <a:cs typeface="+mn-cs"/>
                <a:hlinkClick r:id="rId4"/>
              </a:rPr>
              <a:t> Transfer Credit Assessment Application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Ensure that an official final transcript or transcripts from all post-secondary institutions attended has been submitted to the University of Toronto. Note: If a final official transcript was submitted to the University of Toronto as part of the admission process, you do not need to arrange for a new one to be sent, unless specifically instructed to do so.</a:t>
            </a:r>
          </a:p>
          <a:p>
            <a:r>
              <a:rPr lang="en-US" sz="1200" b="0" i="0" kern="1200" dirty="0">
                <a:solidFill>
                  <a:schemeClr val="tx1"/>
                </a:solidFill>
                <a:effectLst/>
                <a:latin typeface="+mn-lt"/>
                <a:ea typeface="+mn-ea"/>
                <a:cs typeface="+mn-cs"/>
              </a:rPr>
              <a:t>Detailed course syllabi for all post-secondary courses that you have completed; save each course syllabus separately with course code as file name. </a:t>
            </a:r>
          </a:p>
          <a:p>
            <a:r>
              <a:rPr lang="en-US" sz="1200" b="0" i="0" kern="1200" dirty="0">
                <a:solidFill>
                  <a:schemeClr val="tx1"/>
                </a:solidFill>
                <a:effectLst/>
                <a:latin typeface="+mn-lt"/>
                <a:ea typeface="+mn-ea"/>
                <a:cs typeface="+mn-cs"/>
              </a:rPr>
              <a:t>The Daniels Faculty will not return, nor make copies of, course syllabi and/or any other documentation submitted for the purposes of transfer credit assessment.</a:t>
            </a:r>
          </a:p>
          <a:p>
            <a:endParaRPr dirty="0"/>
          </a:p>
        </p:txBody>
      </p:sp>
    </p:spTree>
    <p:extLst>
      <p:ext uri="{BB962C8B-B14F-4D97-AF65-F5344CB8AC3E}">
        <p14:creationId xmlns:p14="http://schemas.microsoft.com/office/powerpoint/2010/main" val="181585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dirty="0"/>
              <a:t>The transfer credit assessment is divided into three columns: the course code of the transfer credit assigned; the type of credit, institution at which it was completed, and breadth category into which it falls; and the credit weight of the transfer credit. </a:t>
            </a:r>
            <a:endParaRPr lang="en-US" b="1" dirty="0"/>
          </a:p>
          <a:p>
            <a:endParaRPr lang="en-US" b="1" dirty="0"/>
          </a:p>
          <a:p>
            <a:r>
              <a:rPr lang="en-US" b="1" dirty="0"/>
              <a:t>Column 1: Course Code </a:t>
            </a:r>
          </a:p>
          <a:p>
            <a:r>
              <a:rPr lang="en-US" dirty="0"/>
              <a:t>The first three letters of the course code indicate the discipline.</a:t>
            </a:r>
          </a:p>
          <a:p>
            <a:r>
              <a:rPr lang="en-US" dirty="0"/>
              <a:t>The fourth character of the course code – the first number – indicates the level of study of the course.</a:t>
            </a:r>
          </a:p>
          <a:p>
            <a:r>
              <a:rPr lang="en-US" dirty="0"/>
              <a:t>The fourth to sixth characters – the number portion of the course code – indicate whether the course is an exact equivalent to a course offered in the John H. Daniels Faculty of Architecture, Landscape, and Design (Daniels Faculty) or in the Faculty of Arts &amp; Science, or whether it is an unspecified transfer credit that has no exact equivalent. </a:t>
            </a:r>
          </a:p>
          <a:p>
            <a:r>
              <a:rPr lang="en-US" dirty="0"/>
              <a:t>ARC2**H1 is an unspecified transfer credit, with no exact equivalent.</a:t>
            </a:r>
          </a:p>
          <a:p>
            <a:r>
              <a:rPr lang="en-US" dirty="0"/>
              <a:t>The seventh character, H or Y, indicates the credit weight of the course.</a:t>
            </a:r>
          </a:p>
          <a:p>
            <a:r>
              <a:rPr lang="en-US" dirty="0"/>
              <a:t>The eighth character, 1, indicates that the course is offered on the St. George campus of the University of Toronto, either in the Daniels Faculty or in the Faculty of Arts &amp; Science.</a:t>
            </a:r>
          </a:p>
          <a:p>
            <a:endParaRPr lang="en-US" dirty="0"/>
          </a:p>
        </p:txBody>
      </p:sp>
    </p:spTree>
    <p:extLst>
      <p:ext uri="{BB962C8B-B14F-4D97-AF65-F5344CB8AC3E}">
        <p14:creationId xmlns:p14="http://schemas.microsoft.com/office/powerpoint/2010/main" val="1919844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b="1" dirty="0"/>
              <a:t>Column 2: Type of Credit </a:t>
            </a:r>
          </a:p>
          <a:p>
            <a:r>
              <a:rPr lang="en-US" dirty="0"/>
              <a:t>The second column indicates the type of credit (equivalent, exclusion, extra, or retained), the institution at which it was completed, and the breadth requirement category (1 through 5) into which the course falls, if granted a breadth weight. </a:t>
            </a:r>
          </a:p>
          <a:p>
            <a:endParaRPr lang="en-US" dirty="0"/>
          </a:p>
        </p:txBody>
      </p:sp>
    </p:spTree>
    <p:extLst>
      <p:ext uri="{BB962C8B-B14F-4D97-AF65-F5344CB8AC3E}">
        <p14:creationId xmlns:p14="http://schemas.microsoft.com/office/powerpoint/2010/main" val="34769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b="1" dirty="0"/>
              <a:t>Column 3: Credit Weight </a:t>
            </a:r>
          </a:p>
          <a:p>
            <a:r>
              <a:rPr lang="en-US" dirty="0"/>
              <a:t>The third column indicates whether the course is a full-credit (1.00 FCE) course or a half-credit (0.50 FCE) course. ARC2**H1 is a half-credit course, with a credit weight of 0.50.</a:t>
            </a:r>
          </a:p>
        </p:txBody>
      </p:sp>
    </p:spTree>
    <p:extLst>
      <p:ext uri="{BB962C8B-B14F-4D97-AF65-F5344CB8AC3E}">
        <p14:creationId xmlns:p14="http://schemas.microsoft.com/office/powerpoint/2010/main" val="94675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CA" sz="1200" kern="1200" dirty="0">
                <a:solidFill>
                  <a:schemeClr val="tx1"/>
                </a:solidFill>
                <a:effectLst/>
                <a:latin typeface="+mn-lt"/>
                <a:ea typeface="+mn-ea"/>
                <a:cs typeface="+mn-cs"/>
              </a:rPr>
              <a:t>Once your transfer credit assessment has been completed you will receive an email notification, including a pdf of your assessment. </a:t>
            </a:r>
          </a:p>
          <a:p>
            <a:r>
              <a:rPr lang="en-CA" sz="1200" kern="1200" dirty="0">
                <a:solidFill>
                  <a:schemeClr val="tx1"/>
                </a:solidFill>
                <a:effectLst/>
                <a:latin typeface="+mn-lt"/>
                <a:ea typeface="+mn-ea"/>
                <a:cs typeface="+mn-cs"/>
              </a:rPr>
              <a:t>You will also be able to view your transfer credits on your degree explorer and ACORN accounts. </a:t>
            </a:r>
          </a:p>
          <a:p>
            <a:r>
              <a:rPr lang="en-CA" sz="1200" kern="1200" dirty="0">
                <a:solidFill>
                  <a:schemeClr val="tx1"/>
                </a:solidFill>
                <a:effectLst/>
                <a:latin typeface="+mn-lt"/>
                <a:ea typeface="+mn-ea"/>
                <a:cs typeface="+mn-cs"/>
              </a:rPr>
              <a:t>It is very important that you review this assessment and read through the </a:t>
            </a:r>
            <a:r>
              <a:rPr lang="en-CA" sz="1200" u="sng" kern="1200" dirty="0">
                <a:solidFill>
                  <a:schemeClr val="tx1"/>
                </a:solidFill>
                <a:effectLst/>
                <a:latin typeface="+mn-lt"/>
                <a:ea typeface="+mn-ea"/>
                <a:cs typeface="+mn-cs"/>
                <a:hlinkClick r:id="rId3"/>
              </a:rPr>
              <a:t>Transfer Credit Guide </a:t>
            </a:r>
            <a:r>
              <a:rPr lang="en-CA" sz="1200" kern="1200" dirty="0">
                <a:solidFill>
                  <a:schemeClr val="tx1"/>
                </a:solidFill>
                <a:effectLst/>
                <a:latin typeface="+mn-lt"/>
                <a:ea typeface="+mn-ea"/>
                <a:cs typeface="+mn-cs"/>
              </a:rPr>
              <a:t>on our website. </a:t>
            </a:r>
          </a:p>
          <a:p>
            <a:r>
              <a:rPr lang="en-CA" sz="1200" kern="1200" dirty="0">
                <a:solidFill>
                  <a:schemeClr val="tx1"/>
                </a:solidFill>
                <a:effectLst/>
                <a:latin typeface="+mn-lt"/>
                <a:ea typeface="+mn-ea"/>
                <a:cs typeface="+mn-cs"/>
              </a:rPr>
              <a:t>If you have questions about your assessment, please arrange to speak with a member of our team. </a:t>
            </a:r>
          </a:p>
          <a:p>
            <a:endParaRPr lang="en-US" dirty="0"/>
          </a:p>
        </p:txBody>
      </p:sp>
    </p:spTree>
    <p:extLst>
      <p:ext uri="{BB962C8B-B14F-4D97-AF65-F5344CB8AC3E}">
        <p14:creationId xmlns:p14="http://schemas.microsoft.com/office/powerpoint/2010/main" val="279143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CA" sz="1200" kern="1200" dirty="0">
                <a:solidFill>
                  <a:schemeClr val="tx1"/>
                </a:solidFill>
                <a:effectLst/>
                <a:latin typeface="+mn-lt"/>
                <a:ea typeface="+mn-ea"/>
                <a:cs typeface="+mn-cs"/>
              </a:rPr>
              <a:t>A maximum of 6.0 100-level FCE may be transferred for degree credit. Any additional 100-level courses, whether completed on transfer or once a student is registered in the Daniels Faculty, will be marked as Extra (EXT) and will not count toward the 20.0 FCE required for graduation or toward the cumulative Grade Point Average.</a:t>
            </a:r>
          </a:p>
          <a:p>
            <a:r>
              <a:rPr lang="en-CA" sz="1200" kern="1200" dirty="0">
                <a:solidFill>
                  <a:schemeClr val="tx1"/>
                </a:solidFill>
                <a:effectLst/>
                <a:latin typeface="+mn-lt"/>
                <a:ea typeface="+mn-ea"/>
                <a:cs typeface="+mn-cs"/>
              </a:rPr>
              <a:t>A maximum of 1.0 300/400 level transfer credit may be used towards the fulfillment of the 300/400 level degree requirement.</a:t>
            </a:r>
          </a:p>
          <a:p>
            <a:r>
              <a:rPr lang="en-CA" sz="1200" kern="1200" dirty="0">
                <a:solidFill>
                  <a:schemeClr val="tx1"/>
                </a:solidFill>
                <a:effectLst/>
                <a:latin typeface="+mn-lt"/>
                <a:ea typeface="+mn-ea"/>
                <a:cs typeface="+mn-cs"/>
              </a:rPr>
              <a:t>Transfer credits are only given for courses completed at accredited post-secondary institutions.</a:t>
            </a:r>
          </a:p>
          <a:p>
            <a:r>
              <a:rPr lang="en-CA" sz="1200" kern="1200" dirty="0">
                <a:solidFill>
                  <a:schemeClr val="tx1"/>
                </a:solidFill>
                <a:effectLst/>
                <a:latin typeface="+mn-lt"/>
                <a:ea typeface="+mn-ea"/>
                <a:cs typeface="+mn-cs"/>
              </a:rPr>
              <a:t>Transfer credits are normally granted for academic courses rather than for practical, clinical or pedagogical courses. Content should be similar to that of courses offered in the Daniels Faculty or in the Faculty of Arts &amp; Science.</a:t>
            </a:r>
          </a:p>
          <a:p>
            <a:r>
              <a:rPr lang="en-CA" sz="1200" kern="1200" dirty="0">
                <a:solidFill>
                  <a:schemeClr val="tx1"/>
                </a:solidFill>
                <a:effectLst/>
                <a:latin typeface="+mn-lt"/>
                <a:ea typeface="+mn-ea"/>
                <a:cs typeface="+mn-cs"/>
              </a:rPr>
              <a:t>At least one full grade higher than the minimum passing grade at the academic institution at which the transfer student completed the course(s) must be obtained in each course considered for transfer credit.</a:t>
            </a:r>
          </a:p>
          <a:p>
            <a:r>
              <a:rPr lang="en-CA" sz="1200" kern="1200" dirty="0">
                <a:solidFill>
                  <a:schemeClr val="tx1"/>
                </a:solidFill>
                <a:effectLst/>
                <a:latin typeface="+mn-lt"/>
                <a:ea typeface="+mn-ea"/>
                <a:cs typeface="+mn-cs"/>
              </a:rPr>
              <a:t>Final grades for courses completed at other academic institutions and in other University of Toronto faculties (with the exception of the Faculty of Arts &amp; Science) are not transferred and will not appear on the Daniels Faculty academic record. They will not count towards your GPA. There is one exception: Faculty of Arts &amp; Science courses and grades are retained and appear on the Daniels Faculty academic record.</a:t>
            </a:r>
          </a:p>
          <a:p>
            <a:endParaRPr lang="en-US" dirty="0"/>
          </a:p>
        </p:txBody>
      </p:sp>
    </p:spTree>
    <p:extLst>
      <p:ext uri="{BB962C8B-B14F-4D97-AF65-F5344CB8AC3E}">
        <p14:creationId xmlns:p14="http://schemas.microsoft.com/office/powerpoint/2010/main" val="18090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pPr marL="12700" marR="5080">
              <a:lnSpc>
                <a:spcPct val="107200"/>
              </a:lnSpc>
            </a:pPr>
            <a:r>
              <a:rPr lang="en-CA" sz="1200" dirty="0">
                <a:solidFill>
                  <a:srgbClr val="231F20"/>
                </a:solidFill>
                <a:cs typeface="Arial" panose="020B0604020202020204" pitchFamily="34" charset="0"/>
              </a:rPr>
              <a:t>Transfer credits from post-secondary level studies can not be forfeited. </a:t>
            </a:r>
            <a:endParaRPr lang="en-US" dirty="0"/>
          </a:p>
          <a:p>
            <a:r>
              <a:rPr lang="en-US" dirty="0"/>
              <a:t>Appeals of Transfer Credit Assessment If a transfer student wishes to have a transfer credit re-evaluated, they must submit a letter outlining the reasons along with a detailed description of the course(s) in question to the Transfer Credit Section of the Daniels Faculty (address below). The appeal documentation must be submitted within one calendar year of the date of the final transfer credit assessment, or within one calendar year of the student’s first date of registration in the Daniels Faculty, whichever is later.</a:t>
            </a:r>
          </a:p>
        </p:txBody>
      </p:sp>
    </p:spTree>
    <p:extLst>
      <p:ext uri="{BB962C8B-B14F-4D97-AF65-F5344CB8AC3E}">
        <p14:creationId xmlns:p14="http://schemas.microsoft.com/office/powerpoint/2010/main" val="271683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pPr marL="12700" marR="5080">
              <a:lnSpc>
                <a:spcPct val="107200"/>
              </a:lnSpc>
            </a:pPr>
            <a:endParaRPr lang="en-US" dirty="0"/>
          </a:p>
        </p:txBody>
      </p:sp>
    </p:spTree>
    <p:extLst>
      <p:ext uri="{BB962C8B-B14F-4D97-AF65-F5344CB8AC3E}">
        <p14:creationId xmlns:p14="http://schemas.microsoft.com/office/powerpoint/2010/main" val="366410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dirty="0"/>
              <a:t>Let’s talk a bit more about each type…</a:t>
            </a:r>
            <a:endParaRPr dirty="0"/>
          </a:p>
        </p:txBody>
      </p:sp>
    </p:spTree>
    <p:extLst>
      <p:ext uri="{BB962C8B-B14F-4D97-AF65-F5344CB8AC3E}">
        <p14:creationId xmlns:p14="http://schemas.microsoft.com/office/powerpoint/2010/main" val="290739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endParaRPr dirty="0"/>
          </a:p>
        </p:txBody>
      </p:sp>
    </p:spTree>
    <p:extLst>
      <p:ext uri="{BB962C8B-B14F-4D97-AF65-F5344CB8AC3E}">
        <p14:creationId xmlns:p14="http://schemas.microsoft.com/office/powerpoint/2010/main" val="275675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31F20"/>
                </a:solidFill>
                <a:cs typeface="Arial" panose="020B0604020202020204" pitchFamily="34" charset="0"/>
              </a:rPr>
              <a:t>Note</a:t>
            </a:r>
            <a:r>
              <a:rPr lang="en-US" dirty="0">
                <a:solidFill>
                  <a:srgbClr val="231F20"/>
                </a:solidFill>
                <a:cs typeface="Arial" panose="020B0604020202020204" pitchFamily="34" charset="0"/>
              </a:rPr>
              <a:t>: </a:t>
            </a:r>
            <a:r>
              <a:rPr lang="en-US" dirty="0"/>
              <a:t>Students who have been granted transfer credit for AP, IB, GCE, CAPE, or French Baccalaureate subjects completed during their secondary school curriculum may choose to keep or to forfeit their credits. For more information visit </a:t>
            </a:r>
            <a:r>
              <a:rPr lang="en-CA" dirty="0">
                <a:hlinkClick r:id="rId3"/>
              </a:rPr>
              <a:t>www.daniels.utoronto.ca/admission</a:t>
            </a:r>
            <a:r>
              <a:rPr lang="en-CA" dirty="0"/>
              <a:t>. </a:t>
            </a:r>
            <a:endParaRPr lang="en-US" dirty="0">
              <a:solidFill>
                <a:srgbClr val="231F20"/>
              </a:solidFill>
              <a:cs typeface="Arial" panose="020B0604020202020204" pitchFamily="34" charset="0"/>
            </a:endParaRPr>
          </a:p>
          <a:p>
            <a:endParaRPr dirty="0"/>
          </a:p>
        </p:txBody>
      </p:sp>
    </p:spTree>
    <p:extLst>
      <p:ext uri="{BB962C8B-B14F-4D97-AF65-F5344CB8AC3E}">
        <p14:creationId xmlns:p14="http://schemas.microsoft.com/office/powerpoint/2010/main" val="377704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sz="1200" b="0" i="0" kern="1200" dirty="0">
                <a:solidFill>
                  <a:schemeClr val="tx1"/>
                </a:solidFill>
                <a:effectLst/>
                <a:latin typeface="+mn-lt"/>
                <a:ea typeface="+mn-ea"/>
                <a:cs typeface="+mn-cs"/>
              </a:rPr>
              <a:t>The Daniels Faculty will assess all post-secondary credits obtained at a certified institution for potential transfer credit. Acceptance of transfer credits by the University of Toronto shall be based on the recognition that, while learning experiences may differ in a variety of ways, their substance may be virtually equivalent in terms of their content and rigor.</a:t>
            </a:r>
          </a:p>
          <a:p>
            <a:endParaRPr lang="en-US" sz="1200" b="0" i="0" kern="1200" dirty="0">
              <a:solidFill>
                <a:schemeClr val="tx1"/>
              </a:solidFill>
              <a:effectLst/>
              <a:latin typeface="+mn-lt"/>
              <a:ea typeface="+mn-ea"/>
              <a:cs typeface="+mn-cs"/>
            </a:endParaRPr>
          </a:p>
          <a:p>
            <a:r>
              <a:rPr lang="en-US" dirty="0"/>
              <a:t>It is </a:t>
            </a:r>
            <a:r>
              <a:rPr lang="en-US" b="1" dirty="0"/>
              <a:t>mandatory</a:t>
            </a:r>
            <a:r>
              <a:rPr lang="en-US" dirty="0"/>
              <a:t> for incoming transfer students to apply for a transfer credit assessment for all previous courses completed at the post-secondary level, at both college and university.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was strongly recommended that all incoming transfer students for the 2020/2021 academic year submit their Transfer Credit Assessment Application by May 1, 2020. The deadline to submit an assessment was </a:t>
            </a:r>
            <a:r>
              <a:rPr lang="en-US" sz="1200" b="1" i="0" kern="1200" dirty="0">
                <a:solidFill>
                  <a:schemeClr val="tx1"/>
                </a:solidFill>
                <a:effectLst/>
                <a:latin typeface="+mn-lt"/>
                <a:ea typeface="+mn-ea"/>
                <a:cs typeface="+mn-cs"/>
              </a:rPr>
              <a:t>June 26, 2020</a:t>
            </a:r>
            <a:r>
              <a:rPr lang="en-US" sz="1200" b="0" i="0" kern="1200" dirty="0">
                <a:solidFill>
                  <a:schemeClr val="tx1"/>
                </a:solidFill>
                <a:effectLst/>
                <a:latin typeface="+mn-lt"/>
                <a:ea typeface="+mn-ea"/>
                <a:cs typeface="+mn-cs"/>
              </a:rPr>
              <a:t>. If you have not done so already, please submit your assessment as soon as possible. Failure to do so, may result in a restriction to further registration. </a:t>
            </a:r>
          </a:p>
          <a:p>
            <a:endParaRPr lang="en-CA" dirty="0"/>
          </a:p>
          <a:p>
            <a:endParaRPr dirty="0"/>
          </a:p>
        </p:txBody>
      </p:sp>
    </p:spTree>
    <p:extLst>
      <p:ext uri="{BB962C8B-B14F-4D97-AF65-F5344CB8AC3E}">
        <p14:creationId xmlns:p14="http://schemas.microsoft.com/office/powerpoint/2010/main" val="14278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CA" b="1" dirty="0"/>
              <a:t>Note</a:t>
            </a:r>
            <a:r>
              <a:rPr lang="en-CA" dirty="0"/>
              <a:t>: </a:t>
            </a:r>
            <a:r>
              <a:rPr lang="en-US" sz="1200" b="0" i="0" kern="1200" dirty="0">
                <a:solidFill>
                  <a:schemeClr val="tx1"/>
                </a:solidFill>
                <a:effectLst/>
                <a:latin typeface="+mn-lt"/>
                <a:ea typeface="+mn-ea"/>
                <a:cs typeface="+mn-cs"/>
              </a:rPr>
              <a:t>Students who have completed a three-year Architectural Technology program in general receive a maximum of 2.0 FCE in transfer credit. Many of the courses completed are not eligible for transfer credit because they are not equivalent to courses offered, either in Architecture or in other disciplines, in the liberal arts curriculum of the </a:t>
            </a:r>
            <a:r>
              <a:rPr lang="en-US" sz="1200" b="0" i="0" kern="1200" dirty="0" err="1">
                <a:solidFill>
                  <a:schemeClr val="tx1"/>
                </a:solidFill>
                <a:effectLst/>
                <a:latin typeface="+mn-lt"/>
                <a:ea typeface="+mn-ea"/>
                <a:cs typeface="+mn-cs"/>
              </a:rPr>
              <a:t>Honours</a:t>
            </a:r>
            <a:r>
              <a:rPr lang="en-US" sz="1200" b="0" i="0" kern="1200" dirty="0">
                <a:solidFill>
                  <a:schemeClr val="tx1"/>
                </a:solidFill>
                <a:effectLst/>
                <a:latin typeface="+mn-lt"/>
                <a:ea typeface="+mn-ea"/>
                <a:cs typeface="+mn-cs"/>
              </a:rPr>
              <a:t> Bachelor of Arts, Architectural Studies.</a:t>
            </a:r>
            <a:endParaRPr dirty="0"/>
          </a:p>
        </p:txBody>
      </p:sp>
    </p:spTree>
    <p:extLst>
      <p:ext uri="{BB962C8B-B14F-4D97-AF65-F5344CB8AC3E}">
        <p14:creationId xmlns:p14="http://schemas.microsoft.com/office/powerpoint/2010/main" val="150756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fontScale="55000" lnSpcReduction="20000"/>
          </a:bodyPr>
          <a:lstStyle/>
          <a:p>
            <a:r>
              <a:rPr lang="en-CA" b="0" dirty="0"/>
              <a:t>Students who transfer from one campus or faculty to another are internal transfer students. Depending on where in the U of T a student is coming from, there are specific notes to keep in mind regarding transfer credits. </a:t>
            </a:r>
          </a:p>
          <a:p>
            <a:endParaRPr lang="en-CA" b="1" dirty="0"/>
          </a:p>
          <a:p>
            <a:r>
              <a:rPr lang="en-CA" b="1" dirty="0"/>
              <a:t>Arts &amp; Science:</a:t>
            </a:r>
          </a:p>
          <a:p>
            <a:r>
              <a:rPr lang="en-US" sz="1200" b="0" i="0" kern="1200" dirty="0">
                <a:solidFill>
                  <a:schemeClr val="tx1"/>
                </a:solidFill>
                <a:effectLst/>
                <a:latin typeface="+mn-lt"/>
                <a:ea typeface="+mn-ea"/>
                <a:cs typeface="+mn-cs"/>
              </a:rPr>
              <a:t>Transfer students from the Faculty of Arts &amp; Science (St. George) are eligible to have up to 10.0 Full Course Equivalents (FCE) retained, the maximum number of completed credits allowed upon admission. All grades obtained for these retained credits will be included in the Daniels Faculty academic record with the retained credits, and Daniels Faculty rules and regulations will apply. All 300+ level courses completed in the Faculty of Arts &amp; Science may apply to the </a:t>
            </a:r>
            <a:r>
              <a:rPr lang="en-US" sz="1200" b="0" i="0" u="none" strike="noStrike" kern="1200" dirty="0">
                <a:solidFill>
                  <a:schemeClr val="tx1"/>
                </a:solidFill>
                <a:effectLst/>
                <a:latin typeface="+mn-lt"/>
                <a:ea typeface="+mn-ea"/>
                <a:cs typeface="+mn-cs"/>
                <a:hlinkClick r:id="rId3"/>
              </a:rPr>
              <a:t>Daniels Faculty degree requirement </a:t>
            </a:r>
            <a:r>
              <a:rPr lang="en-US" sz="1200" b="0" i="0" kern="1200" dirty="0">
                <a:solidFill>
                  <a:schemeClr val="tx1"/>
                </a:solidFill>
                <a:effectLst/>
                <a:latin typeface="+mn-lt"/>
                <a:ea typeface="+mn-ea"/>
                <a:cs typeface="+mn-cs"/>
              </a:rPr>
              <a:t> of at least 6.0 FCE at the 300+ level. A maximum of 6.0 FCE at the 100-level may be used for degree credit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Any courses declared credit/no credit (CR/NCR) or any course in from which a student has Late Withdrawn (LWD) in the Faculty of Arts &amp; Science will count toward the maximum allowable </a:t>
            </a:r>
            <a:r>
              <a:rPr lang="en-US" sz="1200" b="0" i="0" u="none" strike="noStrike" kern="1200" dirty="0">
                <a:solidFill>
                  <a:schemeClr val="tx1"/>
                </a:solidFill>
                <a:effectLst/>
                <a:latin typeface="+mn-lt"/>
                <a:ea typeface="+mn-ea"/>
                <a:cs typeface="+mn-cs"/>
                <a:hlinkClick r:id="rId4"/>
              </a:rPr>
              <a:t>CR/NCR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LWD options</a:t>
            </a:r>
            <a:r>
              <a:rPr lang="en-US" sz="1200" b="0" i="0" kern="1200" dirty="0">
                <a:solidFill>
                  <a:schemeClr val="tx1"/>
                </a:solidFill>
                <a:effectLst/>
                <a:latin typeface="+mn-lt"/>
                <a:ea typeface="+mn-ea"/>
                <a:cs typeface="+mn-cs"/>
              </a:rPr>
              <a:t>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Transfer students from the Faculty of Arts &amp; Science may retain their Faculty of Arts &amp; Science program(s) of study but must complete at least one Daniels program of study in Architectural Studies or Visual Studies. Detailed information about appropriate combinations of programs of study is found on our </a:t>
            </a:r>
            <a:r>
              <a:rPr lang="en-US" sz="1200" b="0" i="0" u="none" strike="noStrike" kern="1200" dirty="0">
                <a:solidFill>
                  <a:schemeClr val="tx1"/>
                </a:solidFill>
                <a:effectLst/>
                <a:latin typeface="+mn-lt"/>
                <a:ea typeface="+mn-ea"/>
                <a:cs typeface="+mn-cs"/>
                <a:hlinkClick r:id="rId6"/>
              </a:rPr>
              <a:t>programs of study page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7911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fontScale="47500" lnSpcReduction="20000"/>
          </a:bodyPr>
          <a:lstStyle/>
          <a:p>
            <a:r>
              <a:rPr lang="en-US" sz="1200" b="1" i="0" kern="1200" dirty="0">
                <a:solidFill>
                  <a:schemeClr val="tx1"/>
                </a:solidFill>
                <a:effectLst/>
                <a:latin typeface="+mn-lt"/>
                <a:ea typeface="+mn-ea"/>
                <a:cs typeface="+mn-cs"/>
              </a:rPr>
              <a:t>UTM &amp; UTSC</a:t>
            </a:r>
          </a:p>
          <a:p>
            <a:r>
              <a:rPr lang="en-US" sz="1200" b="0" i="0" kern="1200" dirty="0">
                <a:solidFill>
                  <a:schemeClr val="tx1"/>
                </a:solidFill>
                <a:effectLst/>
                <a:latin typeface="+mn-lt"/>
                <a:ea typeface="+mn-ea"/>
                <a:cs typeface="+mn-cs"/>
              </a:rPr>
              <a:t>Transfer students from the University of Toronto Mississauga (UTM) and the University of Toronto Scarborough (UTSC) are eligible for up to 10.0 Full Course Equivalents (FCE) in transfer credits, the maximum number of credits allowed upon admission. Any credits of the 10.0 FCE that were completed in the Faculty of Arts &amp; Science (St. George) will be retained; all grades obtained for these retained credits will be included in the Daniels Faculty academic record with the retained credits, and Daniels Faculty rules and regulations will apply. All 300+ level retained credits may apply to the minimum degree requirement of at least 6.0 FCE at the 300+ level; a maximum of 1.0 FCE in transfer credits at the 300+ level may be used to meet degree requirements. A maximum of 6.0 FCE at the 100-level may be used for degree credit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Any course taken in the Faculty of Arts &amp; Science by a transfer student from UTM or UTSC that was declared credit/no credit (CR/NCR) or from which a transfer student from UTM or UTSC has Late Withdrawn (LWD) will count toward the maximum allowable </a:t>
            </a:r>
            <a:r>
              <a:rPr lang="en-US" sz="1200" b="0" i="0" u="none" strike="noStrike" kern="1200" dirty="0">
                <a:solidFill>
                  <a:schemeClr val="tx1"/>
                </a:solidFill>
                <a:effectLst/>
                <a:latin typeface="+mn-lt"/>
                <a:ea typeface="+mn-ea"/>
                <a:cs typeface="+mn-cs"/>
                <a:hlinkClick r:id="rId3"/>
              </a:rPr>
              <a:t>CR/NCR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LWD</a:t>
            </a:r>
            <a:r>
              <a:rPr lang="en-US" sz="1200" b="0" i="0" kern="1200" dirty="0">
                <a:solidFill>
                  <a:schemeClr val="tx1"/>
                </a:solidFill>
                <a:effectLst/>
                <a:latin typeface="+mn-lt"/>
                <a:ea typeface="+mn-ea"/>
                <a:cs typeface="+mn-cs"/>
              </a:rPr>
              <a:t> options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Transfer students from UTM and UTSC may not retain their UTM or UTSC programs of study (subject </a:t>
            </a:r>
            <a:r>
              <a:rPr lang="en-US" sz="1200" b="0" i="0" kern="1200" dirty="0" err="1">
                <a:solidFill>
                  <a:schemeClr val="tx1"/>
                </a:solidFill>
                <a:effectLst/>
                <a:latin typeface="+mn-lt"/>
                <a:ea typeface="+mn-ea"/>
                <a:cs typeface="+mn-cs"/>
              </a:rPr>
              <a:t>POSts</a:t>
            </a:r>
            <a:r>
              <a:rPr lang="en-US" sz="1200" b="0" i="0" kern="1200" dirty="0">
                <a:solidFill>
                  <a:schemeClr val="tx1"/>
                </a:solidFill>
                <a:effectLst/>
                <a:latin typeface="+mn-lt"/>
                <a:ea typeface="+mn-ea"/>
                <a:cs typeface="+mn-cs"/>
              </a:rPr>
              <a:t>) upon admission to the Daniels Faculty. Only Daniels and Faculty of Arts &amp; Science programs of study may be used to complete the Daniels Faculty degree requirements; Daniels students must complete at least one Daniels program of study in Architecture (for the </a:t>
            </a:r>
            <a:r>
              <a:rPr lang="en-US" sz="1200" b="0" i="0" kern="1200" dirty="0" err="1">
                <a:solidFill>
                  <a:schemeClr val="tx1"/>
                </a:solidFill>
                <a:effectLst/>
                <a:latin typeface="+mn-lt"/>
                <a:ea typeface="+mn-ea"/>
                <a:cs typeface="+mn-cs"/>
              </a:rPr>
              <a:t>Honours</a:t>
            </a:r>
            <a:r>
              <a:rPr lang="en-US" sz="1200" b="0" i="0" kern="1200" dirty="0">
                <a:solidFill>
                  <a:schemeClr val="tx1"/>
                </a:solidFill>
                <a:effectLst/>
                <a:latin typeface="+mn-lt"/>
                <a:ea typeface="+mn-ea"/>
                <a:cs typeface="+mn-cs"/>
              </a:rPr>
              <a:t> Bachelor of Arts, Architectural Studies) or Visual Studies (for the </a:t>
            </a:r>
            <a:r>
              <a:rPr lang="en-US" sz="1200" b="0" i="0" kern="1200" dirty="0" err="1">
                <a:solidFill>
                  <a:schemeClr val="tx1"/>
                </a:solidFill>
                <a:effectLst/>
                <a:latin typeface="+mn-lt"/>
                <a:ea typeface="+mn-ea"/>
                <a:cs typeface="+mn-cs"/>
              </a:rPr>
              <a:t>Honours</a:t>
            </a:r>
            <a:r>
              <a:rPr lang="en-US" sz="1200" b="0" i="0" kern="1200" dirty="0">
                <a:solidFill>
                  <a:schemeClr val="tx1"/>
                </a:solidFill>
                <a:effectLst/>
                <a:latin typeface="+mn-lt"/>
                <a:ea typeface="+mn-ea"/>
                <a:cs typeface="+mn-cs"/>
              </a:rPr>
              <a:t> Bachelor of Arts, Visual Studies). Detailed information about appropriate combinations of programs of study for each of these degree programs is found on our </a:t>
            </a:r>
            <a:r>
              <a:rPr lang="en-US" sz="1200" b="0" i="0" u="none" strike="noStrike" kern="1200" dirty="0">
                <a:solidFill>
                  <a:schemeClr val="tx1"/>
                </a:solidFill>
                <a:effectLst/>
                <a:latin typeface="+mn-lt"/>
                <a:ea typeface="+mn-ea"/>
                <a:cs typeface="+mn-cs"/>
                <a:hlinkClick r:id="rId5"/>
              </a:rPr>
              <a:t>programs of study page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Architectural Studies or Visual Studies. Detailed information about appropriate combinations of programs of study is found on our </a:t>
            </a:r>
            <a:r>
              <a:rPr lang="en-US" sz="1200" b="0" i="0" u="none" strike="noStrike" kern="1200" dirty="0">
                <a:solidFill>
                  <a:schemeClr val="tx1"/>
                </a:solidFill>
                <a:effectLst/>
                <a:latin typeface="+mn-lt"/>
                <a:ea typeface="+mn-ea"/>
                <a:cs typeface="+mn-cs"/>
                <a:hlinkClick r:id="rId5"/>
              </a:rPr>
              <a:t>programs of study page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175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fontScale="85000" lnSpcReduction="20000"/>
          </a:bodyPr>
          <a:lstStyle/>
          <a:p>
            <a:r>
              <a:rPr lang="en-US" b="1" dirty="0"/>
              <a:t>Other Faculties</a:t>
            </a:r>
          </a:p>
          <a:p>
            <a:r>
              <a:rPr lang="en-US" sz="1200" b="0" i="0" kern="1200" dirty="0">
                <a:solidFill>
                  <a:schemeClr val="tx1"/>
                </a:solidFill>
                <a:effectLst/>
                <a:latin typeface="+mn-lt"/>
                <a:ea typeface="+mn-ea"/>
                <a:cs typeface="+mn-cs"/>
              </a:rPr>
              <a:t>Up to a maximum of 10.0 Full Course Equivalents (FCE) may be granted as transfer credits to students who have completed up to two years of study in University of Toronto divisions other than the Faculty of Arts &amp; Science (St. George), UTM, and UTSC. Any credits that were completed in the Faculty of Arts &amp; Science will be retained; all grades obtained for these retained credits will be included in the Daniels Faculty academic record with the retained credits, and Daniels Faculty rules and regulations will apply. A maximum of 6.0 FCE at the 100-level, and a maximum of 1.0 FCE in transfer credits at the 300+ level, may be used for </a:t>
            </a:r>
            <a:r>
              <a:rPr lang="en-US" sz="1200" b="0" i="0" u="none" strike="noStrike" kern="1200" dirty="0">
                <a:solidFill>
                  <a:schemeClr val="tx1"/>
                </a:solidFill>
                <a:effectLst/>
                <a:latin typeface="+mn-lt"/>
                <a:ea typeface="+mn-ea"/>
                <a:cs typeface="+mn-cs"/>
                <a:hlinkClick r:id="rId3"/>
              </a:rPr>
              <a:t>degree credit in the Daniels facult</a:t>
            </a:r>
            <a:r>
              <a:rPr lang="en-US" sz="1200" b="0" i="0" kern="1200" dirty="0">
                <a:solidFill>
                  <a:schemeClr val="tx1"/>
                </a:solidFill>
                <a:effectLst/>
                <a:latin typeface="+mn-lt"/>
                <a:ea typeface="+mn-ea"/>
                <a:cs typeface="+mn-cs"/>
              </a:rPr>
              <a:t>y.</a:t>
            </a:r>
            <a:endParaRPr lang="en-US" b="0" dirty="0"/>
          </a:p>
        </p:txBody>
      </p:sp>
    </p:spTree>
    <p:extLst>
      <p:ext uri="{BB962C8B-B14F-4D97-AF65-F5344CB8AC3E}">
        <p14:creationId xmlns:p14="http://schemas.microsoft.com/office/powerpoint/2010/main" val="112933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2020-07-16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153684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2020-07-16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88994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2020-07-16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341931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2020-07-16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202125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F21C1-0AD3-4397-B006-238C4C6D8501}" type="datetimeFigureOut">
              <a:rPr lang="en-CA" smtClean="0"/>
              <a:t>2020-07-16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148136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EF21C1-0AD3-4397-B006-238C4C6D8501}" type="datetimeFigureOut">
              <a:rPr lang="en-CA" smtClean="0"/>
              <a:t>2020-07-16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345496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EF21C1-0AD3-4397-B006-238C4C6D8501}" type="datetimeFigureOut">
              <a:rPr lang="en-CA" smtClean="0"/>
              <a:t>2020-07-16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29620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EF21C1-0AD3-4397-B006-238C4C6D8501}" type="datetimeFigureOut">
              <a:rPr lang="en-CA" smtClean="0"/>
              <a:t>2020-07-16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589846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F21C1-0AD3-4397-B006-238C4C6D8501}" type="datetimeFigureOut">
              <a:rPr lang="en-CA" smtClean="0"/>
              <a:t>2020-07-16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300921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F21C1-0AD3-4397-B006-238C4C6D8501}" type="datetimeFigureOut">
              <a:rPr lang="en-CA" smtClean="0"/>
              <a:t>2020-07-16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273309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F21C1-0AD3-4397-B006-238C4C6D8501}" type="datetimeFigureOut">
              <a:rPr lang="en-CA" smtClean="0"/>
              <a:t>2020-07-16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181171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F21C1-0AD3-4397-B006-238C4C6D8501}" type="datetimeFigureOut">
              <a:rPr lang="en-CA" smtClean="0"/>
              <a:t>2020-07-16</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2CFF7-3A92-4070-8A04-C13AB78535BC}" type="slidenum">
              <a:rPr lang="en-CA" smtClean="0"/>
              <a:t>‹#›</a:t>
            </a:fld>
            <a:endParaRPr lang="en-CA"/>
          </a:p>
        </p:txBody>
      </p:sp>
    </p:spTree>
    <p:extLst>
      <p:ext uri="{BB962C8B-B14F-4D97-AF65-F5344CB8AC3E}">
        <p14:creationId xmlns:p14="http://schemas.microsoft.com/office/powerpoint/2010/main" val="1742392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wmf"/><Relationship Id="rId5" Type="http://schemas.openxmlformats.org/officeDocument/2006/relationships/hyperlink" Target="http://www.daniels.utoronto.ca/sites/default/files/202021_transfer_credit_application_fillable_1.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daniels.utoronto.ca/sites/default/files/transfer_credit_assessment_guide_2019-20.pdf" TargetMode="External"/><Relationship Id="rId3" Type="http://schemas.openxmlformats.org/officeDocument/2006/relationships/slideLayout" Target="../slideLayouts/slideLayout2.xml"/><Relationship Id="rId7" Type="http://schemas.openxmlformats.org/officeDocument/2006/relationships/hyperlink" Target="https://www.acorn.utoronto.ca/"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acorn.utoronto.ca/degree_explorer.php" TargetMode="External"/><Relationship Id="rId5" Type="http://schemas.openxmlformats.org/officeDocument/2006/relationships/image" Target="../media/image3.wmf"/><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www.daniels.utoronto.ca/admission" TargetMode="External"/><Relationship Id="rId3" Type="http://schemas.openxmlformats.org/officeDocument/2006/relationships/slideLayout" Target="../slideLayouts/slideLayout2.xml"/><Relationship Id="rId7" Type="http://schemas.openxmlformats.org/officeDocument/2006/relationships/hyperlink" Target="mailto:registrar@daniels.utoronto.ca"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transfer@daniels.utoronto.ca" TargetMode="External"/><Relationship Id="rId5" Type="http://schemas.openxmlformats.org/officeDocument/2006/relationships/image" Target="../media/image3.wmf"/><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hyperlink" Target="https://www.daniels.utoronto.ca/sites/default/files/transfer_credit_assessment_guide_2019-20.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wmf"/><Relationship Id="rId5" Type="http://schemas.openxmlformats.org/officeDocument/2006/relationships/hyperlink" Target="http://www.daniels.utoronto.ca/admission"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2.xml"/><Relationship Id="rId7" Type="http://schemas.openxmlformats.org/officeDocument/2006/relationships/hyperlink" Target="http://www.daniels.utoronto.ca/admission"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acorn.utoronto.ca/" TargetMode="External"/><Relationship Id="rId5" Type="http://schemas.openxmlformats.org/officeDocument/2006/relationships/hyperlink" Target="http://www.acorn.utoronto.ca/degree_explorer.php" TargetMode="External"/><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wmf"/><Relationship Id="rId5" Type="http://schemas.openxmlformats.org/officeDocument/2006/relationships/hyperlink" Target="http://www.daniels.utoronto.ca/admission"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wmf"/><Relationship Id="rId5" Type="http://schemas.openxmlformats.org/officeDocument/2006/relationships/hyperlink" Target="http://www.daniels.utoronto.ca/admissio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1174750" y="2006386"/>
            <a:ext cx="6259866" cy="1231106"/>
          </a:xfrm>
          <a:prstGeom prst="rect">
            <a:avLst/>
          </a:prstGeom>
        </p:spPr>
        <p:txBody>
          <a:bodyPr vert="horz" wrap="square" lIns="0" tIns="0" rIns="0" bIns="0" rtlCol="0">
            <a:spAutoFit/>
          </a:bodyPr>
          <a:lstStyle/>
          <a:p>
            <a:pPr marL="31114" marR="5080" indent="-19050"/>
            <a:r>
              <a:rPr lang="en-CA" sz="4000" b="1" dirty="0">
                <a:solidFill>
                  <a:srgbClr val="FF0000"/>
                </a:solidFill>
                <a:latin typeface="Lettera Text Std" panose="020B0504020101020102" pitchFamily="34" charset="0"/>
                <a:cs typeface="Arial" panose="020B0604020202020204" pitchFamily="34" charset="0"/>
              </a:rPr>
              <a:t>A Guide for Transfer Students</a:t>
            </a:r>
          </a:p>
          <a:p>
            <a:pPr marL="31114" marR="5080" indent="-19050"/>
            <a:r>
              <a:rPr lang="en-CA" sz="4000" b="1" dirty="0">
                <a:solidFill>
                  <a:srgbClr val="231F20"/>
                </a:solidFill>
                <a:latin typeface="Lettera Text Std" panose="020B0504020101020102" pitchFamily="34" charset="0"/>
                <a:cs typeface="Arial" panose="020B0604020202020204" pitchFamily="34" charset="0"/>
              </a:rPr>
              <a:t>2020</a:t>
            </a:r>
            <a:endParaRPr sz="4000" dirty="0">
              <a:latin typeface="Lettera Text Std" panose="020B0504020101020102" pitchFamily="34" charset="0"/>
              <a:cs typeface="Arial" panose="020B0604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4618" y="369280"/>
            <a:ext cx="1277963" cy="1637109"/>
          </a:xfrm>
          <a:prstGeom prst="rect">
            <a:avLst/>
          </a:prstGeom>
        </p:spPr>
      </p:pic>
      <p:sp>
        <p:nvSpPr>
          <p:cNvPr id="16" name="object 14"/>
          <p:cNvSpPr txBox="1"/>
          <p:nvPr/>
        </p:nvSpPr>
        <p:spPr>
          <a:xfrm>
            <a:off x="1174750" y="3429000"/>
            <a:ext cx="6259865" cy="738664"/>
          </a:xfrm>
          <a:prstGeom prst="rect">
            <a:avLst/>
          </a:prstGeom>
        </p:spPr>
        <p:txBody>
          <a:bodyPr vert="horz" wrap="square" lIns="0" tIns="0" rIns="0" bIns="0" rtlCol="0">
            <a:spAutoFit/>
          </a:bodyPr>
          <a:lstStyle/>
          <a:p>
            <a:pPr marL="31114" marR="5080" indent="-19050"/>
            <a:r>
              <a:rPr lang="en-CA" sz="2400" dirty="0">
                <a:solidFill>
                  <a:srgbClr val="231F20"/>
                </a:solidFill>
                <a:latin typeface="Lettera Text Std" panose="020B0504020101020102" pitchFamily="34" charset="0"/>
                <a:cs typeface="Arial" panose="020B0604020202020204" pitchFamily="34" charset="0"/>
              </a:rPr>
              <a:t>John H. Daniels Faculty of Architecture, Landscape, and Design</a:t>
            </a:r>
            <a:endParaRPr sz="2400" dirty="0">
              <a:latin typeface="Lettera Text Std" panose="020B0504020101020102"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72D9ADA-37ED-4A13-99C6-A2E544A173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44751875"/>
      </p:ext>
    </p:extLst>
  </p:cSld>
  <p:clrMapOvr>
    <a:masterClrMapping/>
  </p:clrMapOvr>
  <mc:AlternateContent xmlns:mc="http://schemas.openxmlformats.org/markup-compatibility/2006" xmlns:p14="http://schemas.microsoft.com/office/powerpoint/2010/main">
    <mc:Choice Requires="p14">
      <p:transition spd="slow" p14:dur="2000" advTm="33997"/>
    </mc:Choice>
    <mc:Fallback xmlns="">
      <p:transition spd="slow" advTm="3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502441" cy="3667799"/>
          </a:xfrm>
          <a:prstGeom prst="rect">
            <a:avLst/>
          </a:prstGeom>
        </p:spPr>
        <p:txBody>
          <a:bodyPr vert="horz" wrap="square" lIns="0" tIns="0" rIns="0" bIns="0" rtlCol="0">
            <a:spAutoFit/>
          </a:bodyPr>
          <a:lstStyle/>
          <a:p>
            <a:pPr marL="12700" marR="5080" lvl="0">
              <a:lnSpc>
                <a:spcPct val="107200"/>
              </a:lnSpc>
            </a:pPr>
            <a:r>
              <a:rPr lang="en-US" sz="2400" dirty="0">
                <a:solidFill>
                  <a:srgbClr val="231F20"/>
                </a:solidFill>
                <a:cs typeface="Arial" panose="020B0604020202020204" pitchFamily="34" charset="0"/>
              </a:rPr>
              <a:t>The following documentation is required for a transfer credit assessment: </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$30 assessment fee</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Transfer Credit Assessment Application</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Final Official Transcript</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Course Syllabi</a:t>
            </a:r>
          </a:p>
          <a:p>
            <a:pPr marL="812800" marR="5080" lvl="1" indent="-342900">
              <a:lnSpc>
                <a:spcPct val="107200"/>
              </a:lnSpc>
              <a:buFont typeface="+mj-lt"/>
              <a:buAutoNum type="arabicPeriod"/>
            </a:pPr>
            <a:endParaRPr lang="en-US" sz="2400" dirty="0">
              <a:solidFill>
                <a:srgbClr val="231F20"/>
              </a:solidFill>
              <a:cs typeface="Arial" panose="020B0604020202020204" pitchFamily="34" charset="0"/>
            </a:endParaRPr>
          </a:p>
          <a:p>
            <a:pPr marL="469900" marR="5080" lvl="1">
              <a:lnSpc>
                <a:spcPct val="107200"/>
              </a:lnSpc>
            </a:pPr>
            <a:r>
              <a:rPr lang="en-US" sz="2800" b="1" dirty="0">
                <a:solidFill>
                  <a:srgbClr val="231F20"/>
                </a:solidFill>
                <a:cs typeface="Arial" panose="020B0604020202020204" pitchFamily="34" charset="0"/>
              </a:rPr>
              <a:t>The transfer credit assessment application can be found online </a:t>
            </a:r>
            <a:r>
              <a:rPr lang="en-US" sz="2800" b="1" dirty="0">
                <a:solidFill>
                  <a:srgbClr val="231F20"/>
                </a:solidFill>
                <a:cs typeface="Arial" panose="020B0604020202020204" pitchFamily="34" charset="0"/>
                <a:hlinkClick r:id="rId5"/>
              </a:rPr>
              <a:t>here</a:t>
            </a:r>
            <a:endParaRPr lang="en-US" sz="2800" b="1" dirty="0">
              <a:solidFill>
                <a:srgbClr val="231F20"/>
              </a:solidFill>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a:t>
            </a:r>
            <a:endParaRPr sz="3600" dirty="0">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D911CCA-C493-4131-A790-D89CE3A5CE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89355709"/>
      </p:ext>
    </p:extLst>
  </p:cSld>
  <p:clrMapOvr>
    <a:masterClrMapping/>
  </p:clrMapOvr>
  <mc:AlternateContent xmlns:mc="http://schemas.openxmlformats.org/markup-compatibility/2006" xmlns:p14="http://schemas.microsoft.com/office/powerpoint/2010/main">
    <mc:Choice Requires="p14">
      <p:transition spd="slow" p14:dur="2000" advTm="83216"/>
    </mc:Choice>
    <mc:Fallback xmlns="">
      <p:transition spd="slow" advTm="8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465053"/>
            <a:ext cx="7178431" cy="5122684"/>
          </a:xfrm>
          <a:prstGeom prst="rect">
            <a:avLst/>
          </a:prstGeom>
        </p:spPr>
        <p:txBody>
          <a:bodyPr vert="horz" wrap="square" lIns="0" tIns="0" rIns="0" bIns="0" rtlCol="0">
            <a:spAutoFit/>
          </a:bodyPr>
          <a:lstStyle/>
          <a:p>
            <a:pPr marL="12700" marR="5080" lvl="0">
              <a:lnSpc>
                <a:spcPct val="107200"/>
              </a:lnSpc>
            </a:pPr>
            <a:r>
              <a:rPr lang="en-CA" sz="2000" dirty="0">
                <a:solidFill>
                  <a:srgbClr val="231F20"/>
                </a:solidFill>
                <a:cs typeface="Arial" panose="020B0604020202020204" pitchFamily="34" charset="0"/>
              </a:rPr>
              <a:t>Every transfer credit assessed is divided into three parts: </a:t>
            </a:r>
          </a:p>
          <a:p>
            <a:pPr marL="12700" marR="5080" lvl="0">
              <a:lnSpc>
                <a:spcPct val="107200"/>
              </a:lnSpc>
            </a:pPr>
            <a:endParaRPr lang="en-CA" sz="2000" dirty="0">
              <a:solidFill>
                <a:srgbClr val="231F20"/>
              </a:solidFill>
              <a:cs typeface="Arial" panose="020B0604020202020204" pitchFamily="34" charset="0"/>
            </a:endParaRP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Course Code: </a:t>
            </a:r>
            <a:r>
              <a:rPr lang="en-CA" sz="2000" dirty="0">
                <a:solidFill>
                  <a:srgbClr val="231F20"/>
                </a:solidFill>
                <a:cs typeface="Arial" panose="020B0604020202020204" pitchFamily="34" charset="0"/>
              </a:rPr>
              <a:t>how this credit will appear on your U of T record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Type of Credit: </a:t>
            </a:r>
            <a:r>
              <a:rPr lang="en-CA" sz="2000" dirty="0">
                <a:solidFill>
                  <a:srgbClr val="231F20"/>
                </a:solidFill>
                <a:cs typeface="Arial" panose="020B0604020202020204" pitchFamily="34" charset="0"/>
              </a:rPr>
              <a:t>equivalent, exclusion, extra, retained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Credit Weight: </a:t>
            </a:r>
            <a:r>
              <a:rPr lang="en-CA" sz="2000" dirty="0">
                <a:solidFill>
                  <a:srgbClr val="231F20"/>
                </a:solidFill>
                <a:cs typeface="Arial" panose="020B0604020202020204" pitchFamily="34" charset="0"/>
              </a:rPr>
              <a:t>full credit (1.0) or half credit (0.5)</a:t>
            </a:r>
          </a:p>
          <a:p>
            <a:pPr marL="927100" marR="5080" lvl="1" indent="-457200">
              <a:lnSpc>
                <a:spcPct val="107200"/>
              </a:lnSpc>
              <a:buFont typeface="+mj-lt"/>
              <a:buAutoNum type="arabicPeriod"/>
            </a:pPr>
            <a:endParaRPr lang="en-CA" sz="2000" dirty="0">
              <a:solidFill>
                <a:srgbClr val="231F20"/>
              </a:solidFill>
              <a:cs typeface="Arial" panose="020B0604020202020204" pitchFamily="34" charset="0"/>
            </a:endParaRPr>
          </a:p>
          <a:p>
            <a:pPr marL="469900" marR="5080" lvl="1">
              <a:lnSpc>
                <a:spcPct val="107200"/>
              </a:lnSpc>
            </a:pPr>
            <a:r>
              <a:rPr lang="en-CA" sz="2000" u="sng" dirty="0">
                <a:solidFill>
                  <a:srgbClr val="231F20"/>
                </a:solidFill>
                <a:cs typeface="Arial" panose="020B0604020202020204" pitchFamily="34" charset="0"/>
              </a:rPr>
              <a:t>Let’s use an example:</a:t>
            </a: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r>
              <a:rPr lang="en-US" b="1" dirty="0"/>
              <a:t>Course Code 	</a:t>
            </a:r>
            <a:r>
              <a:rPr lang="en-US" dirty="0"/>
              <a:t>		</a:t>
            </a:r>
            <a:r>
              <a:rPr lang="en-US" b="1" dirty="0"/>
              <a:t>  Type of Credit 			Credit Weight </a:t>
            </a:r>
          </a:p>
          <a:p>
            <a:pPr marL="469900" marR="5080" lvl="1">
              <a:lnSpc>
                <a:spcPct val="107200"/>
              </a:lnSpc>
            </a:pPr>
            <a:r>
              <a:rPr lang="en-US" dirty="0"/>
              <a:t>ARC2**H1 		Transfer Credit – Unspecified			0.50</a:t>
            </a:r>
          </a:p>
          <a:p>
            <a:pPr marL="469900" marR="5080" lvl="1">
              <a:lnSpc>
                <a:spcPct val="107200"/>
              </a:lnSpc>
            </a:pPr>
            <a:r>
              <a:rPr lang="en-US" dirty="0"/>
              <a:t>				      Queen’s University </a:t>
            </a:r>
          </a:p>
          <a:p>
            <a:pPr marL="469900" marR="5080" lvl="1">
              <a:lnSpc>
                <a:spcPct val="107200"/>
              </a:lnSpc>
            </a:pPr>
            <a:r>
              <a:rPr lang="en-US" dirty="0"/>
              <a:t>					        (BR=3)</a:t>
            </a:r>
            <a:endParaRPr lang="en-CA"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val 1">
            <a:extLst>
              <a:ext uri="{FF2B5EF4-FFF2-40B4-BE49-F238E27FC236}">
                <a16:creationId xmlns:a16="http://schemas.microsoft.com/office/drawing/2014/main" id="{94223AC7-2F0D-4805-8470-D1DC6B4F998B}"/>
              </a:ext>
            </a:extLst>
          </p:cNvPr>
          <p:cNvSpPr/>
          <p:nvPr/>
        </p:nvSpPr>
        <p:spPr>
          <a:xfrm>
            <a:off x="532425" y="5257800"/>
            <a:ext cx="1922908" cy="98213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7" name="Audio 6">
            <a:hlinkClick r:id="" action="ppaction://media"/>
            <a:extLst>
              <a:ext uri="{FF2B5EF4-FFF2-40B4-BE49-F238E27FC236}">
                <a16:creationId xmlns:a16="http://schemas.microsoft.com/office/drawing/2014/main" id="{354936D0-7139-4B26-9B0E-783D266C0F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35792203"/>
      </p:ext>
    </p:extLst>
  </p:cSld>
  <p:clrMapOvr>
    <a:masterClrMapping/>
  </p:clrMapOvr>
  <mc:AlternateContent xmlns:mc="http://schemas.openxmlformats.org/markup-compatibility/2006" xmlns:p14="http://schemas.microsoft.com/office/powerpoint/2010/main">
    <mc:Choice Requires="p14">
      <p:transition spd="slow" p14:dur="2000" advTm="79899"/>
    </mc:Choice>
    <mc:Fallback xmlns="">
      <p:transition spd="slow" advTm="7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465053"/>
            <a:ext cx="7178431" cy="5122684"/>
          </a:xfrm>
          <a:prstGeom prst="rect">
            <a:avLst/>
          </a:prstGeom>
        </p:spPr>
        <p:txBody>
          <a:bodyPr vert="horz" wrap="square" lIns="0" tIns="0" rIns="0" bIns="0" rtlCol="0">
            <a:spAutoFit/>
          </a:bodyPr>
          <a:lstStyle/>
          <a:p>
            <a:pPr marL="12700" marR="5080" lvl="0">
              <a:lnSpc>
                <a:spcPct val="107200"/>
              </a:lnSpc>
            </a:pPr>
            <a:r>
              <a:rPr lang="en-CA" sz="2000" dirty="0">
                <a:solidFill>
                  <a:srgbClr val="231F20"/>
                </a:solidFill>
                <a:cs typeface="Arial" panose="020B0604020202020204" pitchFamily="34" charset="0"/>
              </a:rPr>
              <a:t>Every transfer credit assessed is divided into three parts: </a:t>
            </a:r>
          </a:p>
          <a:p>
            <a:pPr marL="12700" marR="5080" lvl="0">
              <a:lnSpc>
                <a:spcPct val="107200"/>
              </a:lnSpc>
            </a:pPr>
            <a:endParaRPr lang="en-CA" sz="2000" dirty="0">
              <a:solidFill>
                <a:srgbClr val="231F20"/>
              </a:solidFill>
              <a:cs typeface="Arial" panose="020B0604020202020204" pitchFamily="34" charset="0"/>
            </a:endParaRP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Course Code: </a:t>
            </a:r>
            <a:r>
              <a:rPr lang="en-CA" sz="2000" dirty="0">
                <a:solidFill>
                  <a:srgbClr val="231F20"/>
                </a:solidFill>
                <a:cs typeface="Arial" panose="020B0604020202020204" pitchFamily="34" charset="0"/>
              </a:rPr>
              <a:t>how this credit will appear on your U of T record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Type of Credit: </a:t>
            </a:r>
            <a:r>
              <a:rPr lang="en-CA" sz="2000" dirty="0">
                <a:solidFill>
                  <a:srgbClr val="231F20"/>
                </a:solidFill>
                <a:cs typeface="Arial" panose="020B0604020202020204" pitchFamily="34" charset="0"/>
              </a:rPr>
              <a:t>equivalent, exclusion, extra, retained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Credit Weight: </a:t>
            </a:r>
            <a:r>
              <a:rPr lang="en-CA" sz="2000" dirty="0">
                <a:solidFill>
                  <a:srgbClr val="231F20"/>
                </a:solidFill>
                <a:cs typeface="Arial" panose="020B0604020202020204" pitchFamily="34" charset="0"/>
              </a:rPr>
              <a:t>full credit (1.0) or half credit (0.5)</a:t>
            </a:r>
          </a:p>
          <a:p>
            <a:pPr marL="927100" marR="5080" lvl="1" indent="-457200">
              <a:lnSpc>
                <a:spcPct val="107200"/>
              </a:lnSpc>
              <a:buFont typeface="+mj-lt"/>
              <a:buAutoNum type="arabicPeriod"/>
            </a:pPr>
            <a:endParaRPr lang="en-CA" sz="2000" dirty="0">
              <a:solidFill>
                <a:srgbClr val="231F20"/>
              </a:solidFill>
              <a:cs typeface="Arial" panose="020B0604020202020204" pitchFamily="34" charset="0"/>
            </a:endParaRPr>
          </a:p>
          <a:p>
            <a:pPr marL="469900" marR="5080" lvl="1">
              <a:lnSpc>
                <a:spcPct val="107200"/>
              </a:lnSpc>
            </a:pPr>
            <a:r>
              <a:rPr lang="en-CA" sz="2000" u="sng" dirty="0">
                <a:solidFill>
                  <a:srgbClr val="231F20"/>
                </a:solidFill>
                <a:cs typeface="Arial" panose="020B0604020202020204" pitchFamily="34" charset="0"/>
              </a:rPr>
              <a:t>Let’s use an example:</a:t>
            </a: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r>
              <a:rPr lang="en-US" b="1" dirty="0"/>
              <a:t>Course Code 	</a:t>
            </a:r>
            <a:r>
              <a:rPr lang="en-US" dirty="0"/>
              <a:t>		</a:t>
            </a:r>
            <a:r>
              <a:rPr lang="en-US" b="1" dirty="0"/>
              <a:t>  Type of Credit 			Credit Weight </a:t>
            </a:r>
          </a:p>
          <a:p>
            <a:pPr marL="469900" marR="5080" lvl="1">
              <a:lnSpc>
                <a:spcPct val="107200"/>
              </a:lnSpc>
            </a:pPr>
            <a:r>
              <a:rPr lang="en-US" dirty="0"/>
              <a:t>ARC2**H1 		Transfer Credit – equivalent			0.50</a:t>
            </a:r>
          </a:p>
          <a:p>
            <a:pPr marL="469900" marR="5080" lvl="1">
              <a:lnSpc>
                <a:spcPct val="107200"/>
              </a:lnSpc>
            </a:pPr>
            <a:r>
              <a:rPr lang="en-US" dirty="0"/>
              <a:t>				      Queen’s University </a:t>
            </a:r>
          </a:p>
          <a:p>
            <a:pPr marL="469900" marR="5080" lvl="1">
              <a:lnSpc>
                <a:spcPct val="107200"/>
              </a:lnSpc>
            </a:pPr>
            <a:r>
              <a:rPr lang="en-US" dirty="0"/>
              <a:t>					        (BR=3)</a:t>
            </a:r>
            <a:endParaRPr lang="en-CA"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5" name="Oval 4">
            <a:extLst>
              <a:ext uri="{FF2B5EF4-FFF2-40B4-BE49-F238E27FC236}">
                <a16:creationId xmlns:a16="http://schemas.microsoft.com/office/drawing/2014/main" id="{75175D45-FC3D-4763-8CD8-3C9410C5EF40}"/>
              </a:ext>
            </a:extLst>
          </p:cNvPr>
          <p:cNvSpPr/>
          <p:nvPr/>
        </p:nvSpPr>
        <p:spPr>
          <a:xfrm>
            <a:off x="2437425" y="5181600"/>
            <a:ext cx="3336842" cy="148419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4" name="Audio 3">
            <a:hlinkClick r:id="" action="ppaction://media"/>
            <a:extLst>
              <a:ext uri="{FF2B5EF4-FFF2-40B4-BE49-F238E27FC236}">
                <a16:creationId xmlns:a16="http://schemas.microsoft.com/office/drawing/2014/main" id="{7001FB2E-C7C5-48BA-B406-1F3B3C08E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5572776"/>
      </p:ext>
    </p:extLst>
  </p:cSld>
  <p:clrMapOvr>
    <a:masterClrMapping/>
  </p:clrMapOvr>
  <mc:AlternateContent xmlns:mc="http://schemas.openxmlformats.org/markup-compatibility/2006" xmlns:p14="http://schemas.microsoft.com/office/powerpoint/2010/main">
    <mc:Choice Requires="p14">
      <p:transition spd="slow" p14:dur="2000" advTm="34455"/>
    </mc:Choice>
    <mc:Fallback xmlns="">
      <p:transition spd="slow" advTm="3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465053"/>
            <a:ext cx="7178431" cy="5122684"/>
          </a:xfrm>
          <a:prstGeom prst="rect">
            <a:avLst/>
          </a:prstGeom>
        </p:spPr>
        <p:txBody>
          <a:bodyPr vert="horz" wrap="square" lIns="0" tIns="0" rIns="0" bIns="0" rtlCol="0">
            <a:spAutoFit/>
          </a:bodyPr>
          <a:lstStyle/>
          <a:p>
            <a:pPr marL="12700" marR="5080" lvl="0">
              <a:lnSpc>
                <a:spcPct val="107200"/>
              </a:lnSpc>
            </a:pPr>
            <a:r>
              <a:rPr lang="en-CA" sz="2000" dirty="0">
                <a:solidFill>
                  <a:srgbClr val="231F20"/>
                </a:solidFill>
                <a:cs typeface="Arial" panose="020B0604020202020204" pitchFamily="34" charset="0"/>
              </a:rPr>
              <a:t>Every transfer credit assessed is divided into three parts: </a:t>
            </a:r>
          </a:p>
          <a:p>
            <a:pPr marL="12700" marR="5080" lvl="0">
              <a:lnSpc>
                <a:spcPct val="107200"/>
              </a:lnSpc>
            </a:pPr>
            <a:endParaRPr lang="en-CA" sz="2000" dirty="0">
              <a:solidFill>
                <a:srgbClr val="231F20"/>
              </a:solidFill>
              <a:cs typeface="Arial" panose="020B0604020202020204" pitchFamily="34" charset="0"/>
            </a:endParaRP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Course Code: </a:t>
            </a:r>
            <a:r>
              <a:rPr lang="en-CA" sz="2000" dirty="0">
                <a:solidFill>
                  <a:srgbClr val="231F20"/>
                </a:solidFill>
                <a:cs typeface="Arial" panose="020B0604020202020204" pitchFamily="34" charset="0"/>
              </a:rPr>
              <a:t>how this credit will appear on your U of T record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Type of Credit: </a:t>
            </a:r>
            <a:r>
              <a:rPr lang="en-CA" sz="2000" dirty="0">
                <a:solidFill>
                  <a:srgbClr val="231F20"/>
                </a:solidFill>
                <a:cs typeface="Arial" panose="020B0604020202020204" pitchFamily="34" charset="0"/>
              </a:rPr>
              <a:t>equivalent, exclusion, extra, retained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Credit Weight: </a:t>
            </a:r>
            <a:r>
              <a:rPr lang="en-CA" sz="2000" dirty="0">
                <a:solidFill>
                  <a:srgbClr val="231F20"/>
                </a:solidFill>
                <a:cs typeface="Arial" panose="020B0604020202020204" pitchFamily="34" charset="0"/>
              </a:rPr>
              <a:t>full credit (1.0) or half credit (0.5)</a:t>
            </a:r>
          </a:p>
          <a:p>
            <a:pPr marL="927100" marR="5080" lvl="1" indent="-457200">
              <a:lnSpc>
                <a:spcPct val="107200"/>
              </a:lnSpc>
              <a:buFont typeface="+mj-lt"/>
              <a:buAutoNum type="arabicPeriod"/>
            </a:pPr>
            <a:endParaRPr lang="en-CA" sz="2000" dirty="0">
              <a:solidFill>
                <a:srgbClr val="231F20"/>
              </a:solidFill>
              <a:cs typeface="Arial" panose="020B0604020202020204" pitchFamily="34" charset="0"/>
            </a:endParaRPr>
          </a:p>
          <a:p>
            <a:pPr marL="469900" marR="5080" lvl="1">
              <a:lnSpc>
                <a:spcPct val="107200"/>
              </a:lnSpc>
            </a:pPr>
            <a:r>
              <a:rPr lang="en-CA" sz="2000" u="sng" dirty="0">
                <a:solidFill>
                  <a:srgbClr val="231F20"/>
                </a:solidFill>
                <a:cs typeface="Arial" panose="020B0604020202020204" pitchFamily="34" charset="0"/>
              </a:rPr>
              <a:t>Let’s use an example:</a:t>
            </a: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r>
              <a:rPr lang="en-US" b="1" dirty="0"/>
              <a:t>Course Code 	</a:t>
            </a:r>
            <a:r>
              <a:rPr lang="en-US" dirty="0"/>
              <a:t>		</a:t>
            </a:r>
            <a:r>
              <a:rPr lang="en-US" b="1" dirty="0"/>
              <a:t>  Type of Credit 			Credit Weight </a:t>
            </a:r>
          </a:p>
          <a:p>
            <a:pPr marL="469900" marR="5080" lvl="1">
              <a:lnSpc>
                <a:spcPct val="107200"/>
              </a:lnSpc>
            </a:pPr>
            <a:r>
              <a:rPr lang="en-US" dirty="0"/>
              <a:t>ARC2**H1 		Transfer Credit – Unspecified			0.50</a:t>
            </a:r>
          </a:p>
          <a:p>
            <a:pPr marL="469900" marR="5080" lvl="1">
              <a:lnSpc>
                <a:spcPct val="107200"/>
              </a:lnSpc>
            </a:pPr>
            <a:r>
              <a:rPr lang="en-US" dirty="0"/>
              <a:t>				      Queen’s University </a:t>
            </a:r>
          </a:p>
          <a:p>
            <a:pPr marL="469900" marR="5080" lvl="1">
              <a:lnSpc>
                <a:spcPct val="107200"/>
              </a:lnSpc>
            </a:pPr>
            <a:r>
              <a:rPr lang="en-US" dirty="0"/>
              <a:t>					        (BR=3)</a:t>
            </a:r>
            <a:endParaRPr lang="en-CA"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5" name="Oval 4">
            <a:extLst>
              <a:ext uri="{FF2B5EF4-FFF2-40B4-BE49-F238E27FC236}">
                <a16:creationId xmlns:a16="http://schemas.microsoft.com/office/drawing/2014/main" id="{75175D45-FC3D-4763-8CD8-3C9410C5EF40}"/>
              </a:ext>
            </a:extLst>
          </p:cNvPr>
          <p:cNvSpPr/>
          <p:nvPr/>
        </p:nvSpPr>
        <p:spPr>
          <a:xfrm>
            <a:off x="5771014" y="5051795"/>
            <a:ext cx="1840519" cy="128973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4" name="Audio 3">
            <a:hlinkClick r:id="" action="ppaction://media"/>
            <a:extLst>
              <a:ext uri="{FF2B5EF4-FFF2-40B4-BE49-F238E27FC236}">
                <a16:creationId xmlns:a16="http://schemas.microsoft.com/office/drawing/2014/main" id="{4D699CBC-EE42-47C9-9121-FBEF7A50C7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58251532"/>
      </p:ext>
    </p:extLst>
  </p:cSld>
  <p:clrMapOvr>
    <a:masterClrMapping/>
  </p:clrMapOvr>
  <mc:AlternateContent xmlns:mc="http://schemas.openxmlformats.org/markup-compatibility/2006" xmlns:p14="http://schemas.microsoft.com/office/powerpoint/2010/main">
    <mc:Choice Requires="p14">
      <p:transition spd="slow" p14:dur="2000" advTm="12691"/>
    </mc:Choice>
    <mc:Fallback xmlns="">
      <p:transition spd="slow" advTm="1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bject 3">
            <a:extLst>
              <a:ext uri="{FF2B5EF4-FFF2-40B4-BE49-F238E27FC236}">
                <a16:creationId xmlns:a16="http://schemas.microsoft.com/office/drawing/2014/main" id="{5B7CEEF5-A78F-4572-B62A-80CD325A7805}"/>
              </a:ext>
            </a:extLst>
          </p:cNvPr>
          <p:cNvSpPr txBox="1"/>
          <p:nvPr/>
        </p:nvSpPr>
        <p:spPr>
          <a:xfrm>
            <a:off x="532425" y="2281622"/>
            <a:ext cx="7178431" cy="2748701"/>
          </a:xfrm>
          <a:prstGeom prst="rect">
            <a:avLst/>
          </a:prstGeom>
        </p:spPr>
        <p:txBody>
          <a:bodyPr vert="horz" wrap="square" lIns="0" tIns="0" rIns="0" bIns="0" rtlCol="0">
            <a:spAutoFit/>
          </a:bodyPr>
          <a:lstStyle/>
          <a:p>
            <a:pPr marL="12700" marR="5080">
              <a:lnSpc>
                <a:spcPct val="107200"/>
              </a:lnSpc>
            </a:pPr>
            <a:r>
              <a:rPr lang="en-CA" sz="2400" dirty="0">
                <a:solidFill>
                  <a:srgbClr val="231F20"/>
                </a:solidFill>
                <a:cs typeface="Arial" panose="020B0604020202020204" pitchFamily="34" charset="0"/>
              </a:rPr>
              <a:t>Once your transfer credit assessment has been completed: </a:t>
            </a:r>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Review your assessment </a:t>
            </a:r>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View transfer credits on </a:t>
            </a:r>
            <a:r>
              <a:rPr lang="en-CA" sz="2400" dirty="0">
                <a:solidFill>
                  <a:srgbClr val="231F20"/>
                </a:solidFill>
                <a:cs typeface="Arial" panose="020B0604020202020204" pitchFamily="34" charset="0"/>
                <a:hlinkClick r:id="rId6"/>
              </a:rPr>
              <a:t>degree explorer </a:t>
            </a:r>
            <a:r>
              <a:rPr lang="en-CA" sz="2400" dirty="0">
                <a:solidFill>
                  <a:srgbClr val="231F20"/>
                </a:solidFill>
                <a:cs typeface="Arial" panose="020B0604020202020204" pitchFamily="34" charset="0"/>
              </a:rPr>
              <a:t>and </a:t>
            </a:r>
            <a:r>
              <a:rPr lang="en-CA" sz="2400" dirty="0">
                <a:solidFill>
                  <a:srgbClr val="231F20"/>
                </a:solidFill>
                <a:cs typeface="Arial" panose="020B0604020202020204" pitchFamily="34" charset="0"/>
                <a:hlinkClick r:id="rId7"/>
              </a:rPr>
              <a:t>ACORN</a:t>
            </a:r>
            <a:r>
              <a:rPr lang="en-CA" sz="2400" dirty="0">
                <a:solidFill>
                  <a:srgbClr val="231F20"/>
                </a:solidFill>
                <a:cs typeface="Arial" panose="020B0604020202020204" pitchFamily="34" charset="0"/>
              </a:rPr>
              <a:t> </a:t>
            </a:r>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Review </a:t>
            </a:r>
            <a:r>
              <a:rPr lang="en-CA" sz="2400" u="sng" dirty="0">
                <a:hlinkClick r:id="rId8"/>
              </a:rPr>
              <a:t>Transfer Credit Guide </a:t>
            </a:r>
            <a:endParaRPr lang="en-CA" sz="2400" u="sng" dirty="0"/>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Contact Us</a:t>
            </a:r>
          </a:p>
        </p:txBody>
      </p:sp>
      <p:pic>
        <p:nvPicPr>
          <p:cNvPr id="3" name="Audio 2">
            <a:hlinkClick r:id="" action="ppaction://media"/>
            <a:extLst>
              <a:ext uri="{FF2B5EF4-FFF2-40B4-BE49-F238E27FC236}">
                <a16:creationId xmlns:a16="http://schemas.microsoft.com/office/drawing/2014/main" id="{F6E78A1D-E0A4-48BF-8F26-C9D5089D57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2227186"/>
      </p:ext>
    </p:extLst>
  </p:cSld>
  <p:clrMapOvr>
    <a:masterClrMapping/>
  </p:clrMapOvr>
  <mc:AlternateContent xmlns:mc="http://schemas.openxmlformats.org/markup-compatibility/2006" xmlns:p14="http://schemas.microsoft.com/office/powerpoint/2010/main">
    <mc:Choice Requires="p14">
      <p:transition spd="slow" p14:dur="2000" advTm="25678"/>
    </mc:Choice>
    <mc:Fallback xmlns="">
      <p:transition spd="slow" advTm="2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bject 3">
            <a:extLst>
              <a:ext uri="{FF2B5EF4-FFF2-40B4-BE49-F238E27FC236}">
                <a16:creationId xmlns:a16="http://schemas.microsoft.com/office/drawing/2014/main" id="{5B7CEEF5-A78F-4572-B62A-80CD325A7805}"/>
              </a:ext>
            </a:extLst>
          </p:cNvPr>
          <p:cNvSpPr txBox="1"/>
          <p:nvPr/>
        </p:nvSpPr>
        <p:spPr>
          <a:xfrm>
            <a:off x="532425" y="2281622"/>
            <a:ext cx="7178431" cy="3510385"/>
          </a:xfrm>
          <a:prstGeom prst="rect">
            <a:avLst/>
          </a:prstGeom>
        </p:spPr>
        <p:txBody>
          <a:bodyPr vert="horz" wrap="square" lIns="0" tIns="0" rIns="0" bIns="0" rtlCol="0">
            <a:spAutoFit/>
          </a:bodyPr>
          <a:lstStyle/>
          <a:p>
            <a:pPr marL="12700" marR="5080">
              <a:lnSpc>
                <a:spcPct val="107200"/>
              </a:lnSpc>
            </a:pPr>
            <a:r>
              <a:rPr lang="en-CA" sz="2800" b="1" dirty="0">
                <a:solidFill>
                  <a:srgbClr val="231F20"/>
                </a:solidFill>
                <a:cs typeface="Arial" panose="020B0604020202020204" pitchFamily="34" charset="0"/>
              </a:rPr>
              <a:t>Important Notes:</a:t>
            </a:r>
          </a:p>
          <a:p>
            <a:pPr marL="812800" marR="5080" lvl="1" indent="-342900">
              <a:lnSpc>
                <a:spcPct val="107200"/>
              </a:lnSpc>
              <a:buFont typeface="Arial" panose="020B0604020202020204" pitchFamily="34" charset="0"/>
              <a:buChar char="•"/>
            </a:pPr>
            <a:r>
              <a:rPr lang="en-US" sz="2800" dirty="0"/>
              <a:t>100-level Credits</a:t>
            </a:r>
          </a:p>
          <a:p>
            <a:pPr marL="812800" marR="5080" lvl="1" indent="-342900">
              <a:lnSpc>
                <a:spcPct val="107200"/>
              </a:lnSpc>
              <a:buFont typeface="Arial" panose="020B0604020202020204" pitchFamily="34" charset="0"/>
              <a:buChar char="•"/>
            </a:pPr>
            <a:r>
              <a:rPr lang="en-US" sz="2800" dirty="0"/>
              <a:t>300/400 level Credits</a:t>
            </a:r>
          </a:p>
          <a:p>
            <a:pPr marL="812800" marR="5080" lvl="1" indent="-342900">
              <a:lnSpc>
                <a:spcPct val="107200"/>
              </a:lnSpc>
              <a:buFont typeface="Arial" panose="020B0604020202020204" pitchFamily="34" charset="0"/>
              <a:buChar char="•"/>
            </a:pPr>
            <a:r>
              <a:rPr lang="en-US" sz="2800" dirty="0"/>
              <a:t>Accredited Institutions</a:t>
            </a:r>
          </a:p>
          <a:p>
            <a:pPr marL="812800" marR="5080" lvl="1" indent="-342900">
              <a:lnSpc>
                <a:spcPct val="107200"/>
              </a:lnSpc>
              <a:buFont typeface="Arial" panose="020B0604020202020204" pitchFamily="34" charset="0"/>
              <a:buChar char="•"/>
            </a:pPr>
            <a:r>
              <a:rPr lang="en-US" sz="2800" dirty="0"/>
              <a:t>Academic content</a:t>
            </a:r>
          </a:p>
          <a:p>
            <a:pPr marL="812800" marR="5080" lvl="1" indent="-342900">
              <a:lnSpc>
                <a:spcPct val="107200"/>
              </a:lnSpc>
              <a:buFont typeface="Arial" panose="020B0604020202020204" pitchFamily="34" charset="0"/>
              <a:buChar char="•"/>
            </a:pPr>
            <a:r>
              <a:rPr lang="en-US" sz="2800" dirty="0"/>
              <a:t>Minimum grade requirements</a:t>
            </a:r>
          </a:p>
          <a:p>
            <a:pPr marL="812800" marR="5080" lvl="1" indent="-342900">
              <a:lnSpc>
                <a:spcPct val="107200"/>
              </a:lnSpc>
              <a:buFont typeface="Arial" panose="020B0604020202020204" pitchFamily="34" charset="0"/>
              <a:buChar char="•"/>
            </a:pPr>
            <a:r>
              <a:rPr lang="en-US" sz="2800" dirty="0"/>
              <a:t>GPA</a:t>
            </a:r>
          </a:p>
          <a:p>
            <a:pPr marL="812800" marR="5080" lvl="1" indent="-342900">
              <a:lnSpc>
                <a:spcPct val="107200"/>
              </a:lnSpc>
              <a:buFont typeface="Arial" panose="020B0604020202020204" pitchFamily="34" charset="0"/>
              <a:buChar char="•"/>
            </a:pPr>
            <a:endParaRPr lang="en-US" dirty="0">
              <a:solidFill>
                <a:srgbClr val="231F20"/>
              </a:solidFill>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3E965C12-253B-47FB-BB43-6862B93C18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7591459"/>
      </p:ext>
    </p:extLst>
  </p:cSld>
  <p:clrMapOvr>
    <a:masterClrMapping/>
  </p:clrMapOvr>
  <mc:AlternateContent xmlns:mc="http://schemas.openxmlformats.org/markup-compatibility/2006" xmlns:p14="http://schemas.microsoft.com/office/powerpoint/2010/main">
    <mc:Choice Requires="p14">
      <p:transition spd="slow" p14:dur="2000" advTm="95548"/>
    </mc:Choice>
    <mc:Fallback xmlns="">
      <p:transition spd="slow" advTm="9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bject 3">
            <a:extLst>
              <a:ext uri="{FF2B5EF4-FFF2-40B4-BE49-F238E27FC236}">
                <a16:creationId xmlns:a16="http://schemas.microsoft.com/office/drawing/2014/main" id="{5B7CEEF5-A78F-4572-B62A-80CD325A7805}"/>
              </a:ext>
            </a:extLst>
          </p:cNvPr>
          <p:cNvSpPr txBox="1"/>
          <p:nvPr/>
        </p:nvSpPr>
        <p:spPr>
          <a:xfrm>
            <a:off x="532425" y="2281622"/>
            <a:ext cx="7178431" cy="3143874"/>
          </a:xfrm>
          <a:prstGeom prst="rect">
            <a:avLst/>
          </a:prstGeom>
        </p:spPr>
        <p:txBody>
          <a:bodyPr vert="horz" wrap="square" lIns="0" tIns="0" rIns="0" bIns="0" rtlCol="0">
            <a:spAutoFit/>
          </a:bodyPr>
          <a:lstStyle/>
          <a:p>
            <a:pPr marL="12700" marR="5080">
              <a:lnSpc>
                <a:spcPct val="107200"/>
              </a:lnSpc>
            </a:pPr>
            <a:r>
              <a:rPr lang="en-CA" sz="2400" dirty="0">
                <a:solidFill>
                  <a:srgbClr val="231F20"/>
                </a:solidFill>
                <a:cs typeface="Arial" panose="020B0604020202020204" pitchFamily="34" charset="0"/>
              </a:rPr>
              <a:t>Transfer credits from post-secondary level studies can not be forfeited. </a:t>
            </a:r>
          </a:p>
          <a:p>
            <a:pPr marL="12700" marR="5080">
              <a:lnSpc>
                <a:spcPct val="107200"/>
              </a:lnSpc>
            </a:pPr>
            <a:endParaRPr lang="en-CA" sz="2400" dirty="0">
              <a:solidFill>
                <a:srgbClr val="231F20"/>
              </a:solidFill>
              <a:cs typeface="Arial" panose="020B0604020202020204" pitchFamily="34" charset="0"/>
            </a:endParaRPr>
          </a:p>
          <a:p>
            <a:pPr marL="12700" marR="5080">
              <a:lnSpc>
                <a:spcPct val="107200"/>
              </a:lnSpc>
            </a:pPr>
            <a:r>
              <a:rPr lang="en-CA" sz="2400" b="1" dirty="0">
                <a:solidFill>
                  <a:srgbClr val="231F20"/>
                </a:solidFill>
                <a:cs typeface="Arial" panose="020B0604020202020204" pitchFamily="34" charset="0"/>
              </a:rPr>
              <a:t>Appeals</a:t>
            </a:r>
            <a:r>
              <a:rPr lang="en-CA" sz="2400" dirty="0">
                <a:solidFill>
                  <a:srgbClr val="231F20"/>
                </a:solidFill>
                <a:cs typeface="Arial" panose="020B0604020202020204" pitchFamily="34" charset="0"/>
              </a:rPr>
              <a:t> of transfer credit assessments will be accepted for review within </a:t>
            </a:r>
            <a:r>
              <a:rPr lang="en-US" sz="2400" dirty="0">
                <a:solidFill>
                  <a:srgbClr val="231F20"/>
                </a:solidFill>
                <a:cs typeface="Arial" panose="020B0604020202020204" pitchFamily="34" charset="0"/>
              </a:rPr>
              <a:t>one calendar year of the date of the final transfer credit assessment, or within one calendar year of the student’s first date of registration in the Daniels Faculty, whichever is later.</a:t>
            </a:r>
            <a:endParaRPr lang="en-US" dirty="0">
              <a:solidFill>
                <a:srgbClr val="231F20"/>
              </a:solidFill>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E884772-DB42-4B54-8D8C-7DB9CF0C6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89706431"/>
      </p:ext>
    </p:extLst>
  </p:cSld>
  <p:clrMapOvr>
    <a:masterClrMapping/>
  </p:clrMapOvr>
  <mc:AlternateContent xmlns:mc="http://schemas.openxmlformats.org/markup-compatibility/2006" xmlns:p14="http://schemas.microsoft.com/office/powerpoint/2010/main">
    <mc:Choice Requires="p14">
      <p:transition spd="slow" p14:dur="2000" advTm="39695"/>
    </mc:Choice>
    <mc:Fallback xmlns="">
      <p:transition spd="slow" advTm="3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Connect with Us!</a:t>
            </a:r>
          </a:p>
        </p:txBody>
      </p:sp>
      <p:sp>
        <p:nvSpPr>
          <p:cNvPr id="3" name="object 2">
            <a:extLst>
              <a:ext uri="{FF2B5EF4-FFF2-40B4-BE49-F238E27FC236}">
                <a16:creationId xmlns:a16="http://schemas.microsoft.com/office/drawing/2014/main" id="{CAB5DE36-AC36-4069-945A-1EC74225A76C}"/>
              </a:ext>
            </a:extLst>
          </p:cNvPr>
          <p:cNvSpPr txBox="1"/>
          <p:nvPr/>
        </p:nvSpPr>
        <p:spPr>
          <a:xfrm>
            <a:off x="532424" y="1958259"/>
            <a:ext cx="6338275" cy="2585323"/>
          </a:xfrm>
          <a:prstGeom prst="rect">
            <a:avLst/>
          </a:prstGeom>
        </p:spPr>
        <p:txBody>
          <a:bodyPr vert="horz" wrap="square" lIns="0" tIns="0" rIns="0" bIns="0" rtlCol="0">
            <a:spAutoFit/>
          </a:bodyPr>
          <a:lstStyle/>
          <a:p>
            <a:pPr marL="12700"/>
            <a:r>
              <a:rPr lang="en-US" sz="2400" b="1" dirty="0">
                <a:latin typeface="Lettera Text Std" panose="020B0504020101020102" pitchFamily="34" charset="0"/>
                <a:cs typeface="Arial" panose="020B0604020202020204" pitchFamily="34" charset="0"/>
                <a:hlinkClick r:id="rId6">
                  <a:extLst>
                    <a:ext uri="{A12FA001-AC4F-418D-AE19-62706E023703}">
                      <ahyp:hlinkClr xmlns:ahyp="http://schemas.microsoft.com/office/drawing/2018/hyperlinkcolor" val="tx"/>
                    </a:ext>
                  </a:extLst>
                </a:hlinkClick>
              </a:rPr>
              <a:t>transfer@daniels.utoronto.ca</a:t>
            </a:r>
            <a:endParaRPr lang="en-US" sz="2400" b="1" dirty="0">
              <a:latin typeface="Lettera Text Std" panose="020B0504020101020102" pitchFamily="34" charset="0"/>
              <a:cs typeface="Arial" panose="020B0604020202020204" pitchFamily="34" charset="0"/>
            </a:endParaRPr>
          </a:p>
          <a:p>
            <a:pPr marL="12700"/>
            <a:r>
              <a:rPr lang="en-US" sz="2400" b="1" dirty="0">
                <a:latin typeface="Lettera Text Std" panose="020B0504020101020102" pitchFamily="34" charset="0"/>
                <a:cs typeface="Arial" panose="020B0604020202020204" pitchFamily="34" charset="0"/>
                <a:hlinkClick r:id="rId7">
                  <a:extLst>
                    <a:ext uri="{A12FA001-AC4F-418D-AE19-62706E023703}">
                      <ahyp:hlinkClr xmlns:ahyp="http://schemas.microsoft.com/office/drawing/2018/hyperlinkcolor" val="tx"/>
                    </a:ext>
                  </a:extLst>
                </a:hlinkClick>
              </a:rPr>
              <a:t>registrar@daniels.utoronto.ca</a:t>
            </a:r>
            <a:endParaRPr lang="en-US" sz="2400" b="1" dirty="0">
              <a:latin typeface="Lettera Text Std" panose="020B0504020101020102" pitchFamily="34" charset="0"/>
              <a:cs typeface="Arial" panose="020B0604020202020204" pitchFamily="34" charset="0"/>
            </a:endParaRPr>
          </a:p>
          <a:p>
            <a:pPr marL="12700"/>
            <a:endParaRPr lang="en-US" sz="2400" b="1" dirty="0">
              <a:latin typeface="Lettera Text Std" panose="020B0504020101020102" pitchFamily="34" charset="0"/>
              <a:cs typeface="Arial" panose="020B0604020202020204" pitchFamily="34" charset="0"/>
            </a:endParaRPr>
          </a:p>
          <a:p>
            <a:pPr marL="12700"/>
            <a:r>
              <a:rPr lang="en-US" sz="2400" b="1" dirty="0">
                <a:latin typeface="Lettera Text Std" panose="020B0504020101020102" pitchFamily="34" charset="0"/>
                <a:cs typeface="Arial" panose="020B0604020202020204" pitchFamily="34" charset="0"/>
              </a:rPr>
              <a:t>Website: </a:t>
            </a:r>
            <a:r>
              <a:rPr lang="en-CA" sz="2400" dirty="0">
                <a:hlinkClick r:id="rId8">
                  <a:extLst>
                    <a:ext uri="{A12FA001-AC4F-418D-AE19-62706E023703}">
                      <ahyp:hlinkClr xmlns:ahyp="http://schemas.microsoft.com/office/drawing/2018/hyperlinkcolor" val="tx"/>
                    </a:ext>
                  </a:extLst>
                </a:hlinkClick>
              </a:rPr>
              <a:t>www.daniels.utoronto.ca/admission</a:t>
            </a:r>
            <a:endParaRPr lang="en-CA" sz="2400" dirty="0"/>
          </a:p>
          <a:p>
            <a:pPr marL="12700"/>
            <a:endParaRPr lang="en-CA" sz="2400" b="1" dirty="0">
              <a:latin typeface="Lettera Text Std" panose="020B0504020101020102"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12700"/>
            <a:r>
              <a:rPr lang="en-CA" sz="2400" b="1" dirty="0">
                <a:latin typeface="Lettera Text Std" panose="020B0504020101020102" pitchFamily="34" charset="0"/>
                <a:cs typeface="Arial" panose="020B0604020202020204" pitchFamily="34" charset="0"/>
                <a:hlinkClick r:id="rId9">
                  <a:extLst>
                    <a:ext uri="{A12FA001-AC4F-418D-AE19-62706E023703}">
                      <ahyp:hlinkClr xmlns:ahyp="http://schemas.microsoft.com/office/drawing/2018/hyperlinkcolor" val="tx"/>
                    </a:ext>
                  </a:extLst>
                </a:hlinkClick>
              </a:rPr>
              <a:t>Transfer Credit Assessment Guide</a:t>
            </a:r>
            <a:endParaRPr lang="en-US" sz="2400" b="1" dirty="0">
              <a:latin typeface="Lettera Text Std" panose="020B0504020101020102" pitchFamily="34" charset="0"/>
              <a:cs typeface="Arial" panose="020B0604020202020204" pitchFamily="34" charset="0"/>
            </a:endParaRPr>
          </a:p>
          <a:p>
            <a:pPr marL="12700"/>
            <a:endParaRPr lang="en-US" sz="2400" b="1" dirty="0">
              <a:solidFill>
                <a:srgbClr val="231F20"/>
              </a:solidFill>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9F80826-A120-4744-ABE9-D3FB9198F3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1515977"/>
      </p:ext>
    </p:extLst>
  </p:cSld>
  <p:clrMapOvr>
    <a:masterClrMapping/>
  </p:clrMapOvr>
  <mc:AlternateContent xmlns:mc="http://schemas.openxmlformats.org/markup-compatibility/2006" xmlns:p14="http://schemas.microsoft.com/office/powerpoint/2010/main">
    <mc:Choice Requires="p14">
      <p:transition spd="slow" p14:dur="2000" advTm="36461"/>
    </mc:Choice>
    <mc:Fallback xmlns="">
      <p:transition spd="slow" advTm="3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178431" cy="2949269"/>
          </a:xfrm>
          <a:prstGeom prst="rect">
            <a:avLst/>
          </a:prstGeom>
        </p:spPr>
        <p:txBody>
          <a:bodyPr vert="horz" wrap="square" lIns="0" tIns="0" rIns="0" bIns="0" rtlCol="0">
            <a:spAutoFit/>
          </a:bodyPr>
          <a:lstStyle/>
          <a:p>
            <a:pPr marL="12700" marR="5080">
              <a:lnSpc>
                <a:spcPct val="107200"/>
              </a:lnSpc>
            </a:pPr>
            <a:r>
              <a:rPr lang="en-US" sz="2000" dirty="0">
                <a:solidFill>
                  <a:srgbClr val="231F20"/>
                </a:solidFill>
                <a:cs typeface="Arial" panose="020B0604020202020204" pitchFamily="34" charset="0"/>
              </a:rPr>
              <a:t>At the Daniels faculty each year, we welcome students who have completed, prior to their studies with us, academic courses for which credit may be granted at the University of Toronto. Generally, there are two types of transfer credits these students may have completed.</a:t>
            </a:r>
          </a:p>
          <a:p>
            <a:pPr marL="12700" marR="5080">
              <a:lnSpc>
                <a:spcPct val="107200"/>
              </a:lnSpc>
            </a:pPr>
            <a:endParaRPr lang="en-US" sz="2000" dirty="0">
              <a:solidFill>
                <a:srgbClr val="231F20"/>
              </a:solidFill>
              <a:cs typeface="Arial" panose="020B0604020202020204" pitchFamily="34" charset="0"/>
            </a:endParaRPr>
          </a:p>
          <a:p>
            <a:pPr marL="355600" marR="5080" indent="-342900">
              <a:lnSpc>
                <a:spcPct val="107200"/>
              </a:lnSpc>
              <a:buFont typeface="+mj-lt"/>
              <a:buAutoNum type="arabicPeriod"/>
            </a:pPr>
            <a:r>
              <a:rPr lang="en-US" sz="2000" b="1" dirty="0">
                <a:solidFill>
                  <a:srgbClr val="FF0000"/>
                </a:solidFill>
                <a:cs typeface="Arial" panose="020B0604020202020204" pitchFamily="34" charset="0"/>
              </a:rPr>
              <a:t>Secondary: </a:t>
            </a:r>
            <a:r>
              <a:rPr lang="en-US" sz="2000" dirty="0">
                <a:solidFill>
                  <a:srgbClr val="231F20"/>
                </a:solidFill>
                <a:cs typeface="Arial" panose="020B0604020202020204" pitchFamily="34" charset="0"/>
              </a:rPr>
              <a:t>transfer credits for studies completed during high school/ Secondary school</a:t>
            </a:r>
          </a:p>
          <a:p>
            <a:pPr marL="355600" marR="5080" indent="-342900">
              <a:lnSpc>
                <a:spcPct val="107200"/>
              </a:lnSpc>
              <a:buFont typeface="+mj-lt"/>
              <a:buAutoNum type="arabicPeriod"/>
            </a:pPr>
            <a:r>
              <a:rPr lang="en-US" sz="2000" b="1" dirty="0">
                <a:solidFill>
                  <a:srgbClr val="FF0000"/>
                </a:solidFill>
                <a:cs typeface="Arial" panose="020B0604020202020204" pitchFamily="34" charset="0"/>
              </a:rPr>
              <a:t>Post-Secondary</a:t>
            </a:r>
            <a:r>
              <a:rPr lang="en-US" sz="2000" dirty="0">
                <a:solidFill>
                  <a:srgbClr val="FF0000"/>
                </a:solidFill>
                <a:cs typeface="Arial" panose="020B0604020202020204" pitchFamily="34" charset="0"/>
              </a:rPr>
              <a:t>:</a:t>
            </a:r>
            <a:r>
              <a:rPr lang="en-US" sz="2000" dirty="0">
                <a:solidFill>
                  <a:srgbClr val="231F20"/>
                </a:solidFill>
                <a:cs typeface="Arial" panose="020B0604020202020204" pitchFamily="34" charset="0"/>
              </a:rPr>
              <a:t> transfer credits for previously completed post-secondary studies (College and/or University)</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Introduction: Transfer Students</a:t>
            </a:r>
            <a:endParaRPr sz="3600" dirty="0">
              <a:latin typeface="Lettera Text Std" panose="020B0504020101020102"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BB15769-6198-4B02-B9C6-C69421AA6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53388008"/>
      </p:ext>
    </p:extLst>
  </p:cSld>
  <p:clrMapOvr>
    <a:masterClrMapping/>
  </p:clrMapOvr>
  <mc:AlternateContent xmlns:mc="http://schemas.openxmlformats.org/markup-compatibility/2006" xmlns:p14="http://schemas.microsoft.com/office/powerpoint/2010/main">
    <mc:Choice Requires="p14">
      <p:transition spd="slow" p14:dur="2000" advTm="29633"/>
    </mc:Choice>
    <mc:Fallback xmlns="">
      <p:transition spd="slow" advTm="2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178431" cy="4531433"/>
          </a:xfrm>
          <a:prstGeom prst="rect">
            <a:avLst/>
          </a:prstGeom>
        </p:spPr>
        <p:txBody>
          <a:bodyPr vert="horz" wrap="square" lIns="0" tIns="0" rIns="0" bIns="0" rtlCol="0">
            <a:spAutoFit/>
          </a:bodyPr>
          <a:lstStyle/>
          <a:p>
            <a:pPr marL="12700" marR="5080">
              <a:lnSpc>
                <a:spcPct val="107200"/>
              </a:lnSpc>
            </a:pPr>
            <a:r>
              <a:rPr lang="en-US" sz="2000" dirty="0">
                <a:solidFill>
                  <a:srgbClr val="231F20"/>
                </a:solidFill>
                <a:cs typeface="Arial" panose="020B0604020202020204" pitchFamily="34" charset="0"/>
              </a:rPr>
              <a:t>If you have been admitted and have taken any of the following, you may be eligible for transfer credit:</a:t>
            </a:r>
          </a:p>
          <a:p>
            <a:pPr marL="12700" marR="5080">
              <a:lnSpc>
                <a:spcPct val="107200"/>
              </a:lnSpc>
            </a:pPr>
            <a:endParaRPr lang="en-US" sz="2000" dirty="0">
              <a:solidFill>
                <a:srgbClr val="231F20"/>
              </a:solidFill>
              <a:cs typeface="Arial" panose="020B0604020202020204" pitchFamily="34" charset="0"/>
            </a:endParaRP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Advanced Placement (AP)</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International Baccalaureate (IB)</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French Baccalaureate</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Cambridge Pre-University Diploma</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General Certificate of Education (GCE)</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Singapore-Cambridge GCE Advanced Level Examinations</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Caribbean Advanced Proficiency Examination (CAPE)</a:t>
            </a:r>
          </a:p>
          <a:p>
            <a:pPr marL="12700" marR="5080">
              <a:lnSpc>
                <a:spcPct val="107200"/>
              </a:lnSpc>
            </a:pPr>
            <a:endParaRPr lang="en-US" sz="2000" dirty="0">
              <a:solidFill>
                <a:srgbClr val="231F20"/>
              </a:solidFill>
              <a:cs typeface="Arial" panose="020B0604020202020204" pitchFamily="34" charset="0"/>
            </a:endParaRPr>
          </a:p>
          <a:p>
            <a:pPr marL="12700" marR="5080">
              <a:lnSpc>
                <a:spcPct val="107200"/>
              </a:lnSpc>
            </a:pPr>
            <a:r>
              <a:rPr lang="en-US" sz="2000" dirty="0">
                <a:solidFill>
                  <a:srgbClr val="231F20"/>
                </a:solidFill>
                <a:cs typeface="Arial" panose="020B0604020202020204" pitchFamily="34" charset="0"/>
              </a:rPr>
              <a:t>Transfer Credit equivalencies can be found at </a:t>
            </a:r>
            <a:r>
              <a:rPr lang="en-CA" sz="2000" dirty="0">
                <a:hlinkClick r:id="rId5"/>
              </a:rPr>
              <a:t>www.daniels.utoronto.ca/admission</a:t>
            </a:r>
            <a:endParaRPr lang="en-US" sz="2000" dirty="0">
              <a:solidFill>
                <a:srgbClr val="231F20"/>
              </a:solidFill>
              <a:cs typeface="Arial" panose="020B0604020202020204" pitchFamily="34" charset="0"/>
            </a:endParaRPr>
          </a:p>
          <a:p>
            <a:pPr marL="12700" marR="5080">
              <a:lnSpc>
                <a:spcPct val="107200"/>
              </a:lnSpc>
            </a:pPr>
            <a:endParaRPr lang="en-US" dirty="0">
              <a:solidFill>
                <a:srgbClr val="231F20"/>
              </a:solidFill>
              <a:latin typeface="Lettera Text Std" panose="020B0504020101020102" pitchFamily="34" charset="0"/>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Secondary Transfer Credits</a:t>
            </a:r>
            <a:endParaRPr sz="3600" dirty="0">
              <a:latin typeface="Lettera Text Std" panose="020B0504020101020102"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ABA4806-4A38-4C7E-896C-4BD067B606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1243960"/>
      </p:ext>
    </p:extLst>
  </p:cSld>
  <p:clrMapOvr>
    <a:masterClrMapping/>
  </p:clrMapOvr>
  <mc:AlternateContent xmlns:mc="http://schemas.openxmlformats.org/markup-compatibility/2006" xmlns:p14="http://schemas.microsoft.com/office/powerpoint/2010/main">
    <mc:Choice Requires="p14">
      <p:transition spd="slow" p14:dur="2000" advTm="32114"/>
    </mc:Choice>
    <mc:Fallback xmlns="">
      <p:transition spd="slow" advTm="3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178431" cy="3806876"/>
          </a:xfrm>
          <a:prstGeom prst="rect">
            <a:avLst/>
          </a:prstGeom>
        </p:spPr>
        <p:txBody>
          <a:bodyPr vert="horz" wrap="square" lIns="0" tIns="0" rIns="0" bIns="0" rtlCol="0">
            <a:spAutoFit/>
          </a:bodyPr>
          <a:lstStyle/>
          <a:p>
            <a:pPr marL="12700" marR="5080">
              <a:lnSpc>
                <a:spcPct val="107200"/>
              </a:lnSpc>
            </a:pPr>
            <a:r>
              <a:rPr lang="en-US" sz="2000" dirty="0">
                <a:solidFill>
                  <a:srgbClr val="231F20"/>
                </a:solidFill>
                <a:cs typeface="Arial" panose="020B0604020202020204" pitchFamily="34" charset="0"/>
              </a:rPr>
              <a:t>Students who are eligible for secondary level transfer credits </a:t>
            </a:r>
            <a:r>
              <a:rPr lang="en-US" sz="2000" b="1" dirty="0">
                <a:solidFill>
                  <a:srgbClr val="231F20"/>
                </a:solidFill>
                <a:cs typeface="Arial" panose="020B0604020202020204" pitchFamily="34" charset="0"/>
              </a:rPr>
              <a:t>do not need to apply for a transfer credit assessment. </a:t>
            </a:r>
            <a:r>
              <a:rPr lang="en-US" sz="2000" dirty="0">
                <a:solidFill>
                  <a:srgbClr val="231F20"/>
                </a:solidFill>
                <a:cs typeface="Arial" panose="020B0604020202020204" pitchFamily="34" charset="0"/>
              </a:rPr>
              <a:t>These Transfer credits are assessed after admission and once we receive the official final results directly from the appropriate examining board. </a:t>
            </a:r>
          </a:p>
          <a:p>
            <a:pPr marL="12700" marR="5080">
              <a:lnSpc>
                <a:spcPct val="107200"/>
              </a:lnSpc>
            </a:pPr>
            <a:endParaRPr lang="en-US" sz="2000" dirty="0">
              <a:solidFill>
                <a:srgbClr val="231F20"/>
              </a:solidFill>
              <a:cs typeface="Arial" panose="020B0604020202020204" pitchFamily="34" charset="0"/>
            </a:endParaRPr>
          </a:p>
          <a:p>
            <a:pPr marL="12700" marR="5080">
              <a:lnSpc>
                <a:spcPct val="107200"/>
              </a:lnSpc>
            </a:pPr>
            <a:r>
              <a:rPr lang="en-US" sz="2000" dirty="0">
                <a:solidFill>
                  <a:srgbClr val="231F20"/>
                </a:solidFill>
                <a:cs typeface="Arial" panose="020B0604020202020204" pitchFamily="34" charset="0"/>
              </a:rPr>
              <a:t>Eligible transfer credits have been automatically added to your academic record. You should be able to view these credits through Degree Explorer here </a:t>
            </a:r>
            <a:r>
              <a:rPr lang="en-CA" dirty="0">
                <a:hlinkClick r:id="rId5"/>
              </a:rPr>
              <a:t>www.acorn.utoronto.ca/degree_explorer.php</a:t>
            </a:r>
            <a:r>
              <a:rPr lang="en-CA" dirty="0"/>
              <a:t> and your ACORN account here </a:t>
            </a:r>
            <a:r>
              <a:rPr lang="en-CA" dirty="0">
                <a:hlinkClick r:id="rId6"/>
              </a:rPr>
              <a:t>www.acorn.utoronto.ca/</a:t>
            </a:r>
            <a:r>
              <a:rPr lang="en-CA" dirty="0"/>
              <a:t>. </a:t>
            </a:r>
          </a:p>
          <a:p>
            <a:pPr marL="12700" marR="5080">
              <a:lnSpc>
                <a:spcPct val="107200"/>
              </a:lnSpc>
            </a:pPr>
            <a:endParaRPr lang="en-CA" dirty="0">
              <a:solidFill>
                <a:srgbClr val="231F20"/>
              </a:solidFill>
              <a:cs typeface="Arial" panose="020B0604020202020204" pitchFamily="34" charset="0"/>
            </a:endParaRPr>
          </a:p>
          <a:p>
            <a:pPr marL="12700" marR="5080">
              <a:lnSpc>
                <a:spcPct val="107200"/>
              </a:lnSpc>
            </a:pPr>
            <a:endParaRPr lang="en-CA" dirty="0">
              <a:solidFill>
                <a:srgbClr val="231F20"/>
              </a:solidFill>
              <a:cs typeface="Arial" panose="020B0604020202020204" pitchFamily="34" charset="0"/>
            </a:endParaRPr>
          </a:p>
          <a:p>
            <a:pPr marL="12700" marR="5080">
              <a:lnSpc>
                <a:spcPct val="107200"/>
              </a:lnSpc>
            </a:pPr>
            <a:r>
              <a:rPr lang="en-CA" dirty="0">
                <a:solidFill>
                  <a:srgbClr val="231F20"/>
                </a:solidFill>
                <a:cs typeface="Arial" panose="020B0604020202020204" pitchFamily="34" charset="0"/>
              </a:rPr>
              <a:t>Forfeit Secondary Transfer Credits - </a:t>
            </a:r>
            <a:r>
              <a:rPr lang="en-CA" dirty="0">
                <a:hlinkClick r:id="rId7"/>
              </a:rPr>
              <a:t>www.daniels.utoronto.ca/admission</a:t>
            </a:r>
            <a:endParaRPr lang="en-US" dirty="0">
              <a:solidFill>
                <a:srgbClr val="231F20"/>
              </a:solidFill>
              <a:cs typeface="Arial" panose="020B0604020202020204"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Secondary Transfer Credits</a:t>
            </a:r>
            <a:endParaRPr sz="3600" dirty="0">
              <a:latin typeface="Lettera Text Std" panose="020B0504020101020102"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44928A9-D604-4A6F-AE70-9CB8D08689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96610191"/>
      </p:ext>
    </p:extLst>
  </p:cSld>
  <p:clrMapOvr>
    <a:masterClrMapping/>
  </p:clrMapOvr>
  <mc:AlternateContent xmlns:mc="http://schemas.openxmlformats.org/markup-compatibility/2006" xmlns:p14="http://schemas.microsoft.com/office/powerpoint/2010/main">
    <mc:Choice Requires="p14">
      <p:transition spd="slow" p14:dur="2000" advTm="47379"/>
    </mc:Choice>
    <mc:Fallback xmlns="">
      <p:transition spd="slow" advTm="4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033321"/>
            <a:ext cx="7178431" cy="4432367"/>
          </a:xfrm>
          <a:prstGeom prst="rect">
            <a:avLst/>
          </a:prstGeom>
        </p:spPr>
        <p:txBody>
          <a:bodyPr vert="horz" wrap="square" lIns="0" tIns="0" rIns="0" bIns="0" rtlCol="0">
            <a:spAutoFit/>
          </a:bodyPr>
          <a:lstStyle/>
          <a:p>
            <a:pPr marL="12700" marR="5080">
              <a:lnSpc>
                <a:spcPct val="107200"/>
              </a:lnSpc>
            </a:pPr>
            <a:r>
              <a:rPr lang="en-US" sz="2400" dirty="0">
                <a:solidFill>
                  <a:srgbClr val="231F20"/>
                </a:solidFill>
                <a:cs typeface="Arial" panose="020B0604020202020204" pitchFamily="34" charset="0"/>
              </a:rPr>
              <a:t>All university transfer students who are admitted to the Daniels Faculty are </a:t>
            </a:r>
            <a:r>
              <a:rPr lang="en-US" sz="2400" b="1" dirty="0">
                <a:cs typeface="Arial" panose="020B0604020202020204" pitchFamily="34" charset="0"/>
              </a:rPr>
              <a:t>required</a:t>
            </a:r>
            <a:r>
              <a:rPr lang="en-US" sz="2400" dirty="0">
                <a:solidFill>
                  <a:srgbClr val="231F20"/>
                </a:solidFill>
                <a:cs typeface="Arial" panose="020B0604020202020204" pitchFamily="34" charset="0"/>
              </a:rPr>
              <a:t> to Apply for a </a:t>
            </a:r>
            <a:r>
              <a:rPr lang="en-US" sz="2400" b="1" dirty="0">
                <a:solidFill>
                  <a:srgbClr val="231F20"/>
                </a:solidFill>
                <a:cs typeface="Arial" panose="020B0604020202020204" pitchFamily="34" charset="0"/>
              </a:rPr>
              <a:t>Transfer Credit Assessment</a:t>
            </a:r>
            <a:r>
              <a:rPr lang="en-US" sz="2400" dirty="0">
                <a:solidFill>
                  <a:srgbClr val="231F20"/>
                </a:solidFill>
                <a:cs typeface="Arial" panose="020B0604020202020204" pitchFamily="34" charset="0"/>
              </a:rPr>
              <a:t>. </a:t>
            </a:r>
          </a:p>
          <a:p>
            <a:pPr marL="12700" marR="5080">
              <a:lnSpc>
                <a:spcPct val="107200"/>
              </a:lnSpc>
            </a:pPr>
            <a:endParaRPr lang="en-US" dirty="0">
              <a:solidFill>
                <a:srgbClr val="231F20"/>
              </a:solidFill>
              <a:cs typeface="Arial" panose="020B0604020202020204" pitchFamily="34" charset="0"/>
            </a:endParaRPr>
          </a:p>
          <a:p>
            <a:pPr marL="12700" marR="5080">
              <a:lnSpc>
                <a:spcPct val="107200"/>
              </a:lnSpc>
            </a:pPr>
            <a:r>
              <a:rPr lang="en-US" dirty="0">
                <a:solidFill>
                  <a:srgbClr val="231F20"/>
                </a:solidFill>
                <a:cs typeface="Arial" panose="020B0604020202020204" pitchFamily="34" charset="0"/>
              </a:rPr>
              <a:t>Up to a </a:t>
            </a:r>
            <a:r>
              <a:rPr lang="en-US" b="1" dirty="0">
                <a:solidFill>
                  <a:srgbClr val="231F20"/>
                </a:solidFill>
                <a:cs typeface="Arial" panose="020B0604020202020204" pitchFamily="34" charset="0"/>
              </a:rPr>
              <a:t>maximum of ten (10.0) Full Course Equivalents </a:t>
            </a:r>
            <a:r>
              <a:rPr lang="en-US" dirty="0">
                <a:solidFill>
                  <a:srgbClr val="231F20"/>
                </a:solidFill>
                <a:cs typeface="Arial" panose="020B0604020202020204" pitchFamily="34" charset="0"/>
              </a:rPr>
              <a:t>(FCE) may be granted as transfer credits to students who have completed up to two years of study at a recognized university. </a:t>
            </a:r>
          </a:p>
          <a:p>
            <a:pPr marL="12700" marR="5080">
              <a:lnSpc>
                <a:spcPct val="107200"/>
              </a:lnSpc>
            </a:pPr>
            <a:endParaRPr lang="en-US" dirty="0">
              <a:solidFill>
                <a:srgbClr val="231F20"/>
              </a:solidFill>
              <a:cs typeface="Arial" panose="020B0604020202020204" pitchFamily="34" charset="0"/>
            </a:endParaRPr>
          </a:p>
          <a:p>
            <a:pPr marL="12700" marR="5080">
              <a:lnSpc>
                <a:spcPct val="107200"/>
              </a:lnSpc>
            </a:pPr>
            <a:r>
              <a:rPr lang="en-US" dirty="0">
                <a:solidFill>
                  <a:srgbClr val="231F20"/>
                </a:solidFill>
                <a:cs typeface="Arial" panose="020B0604020202020204" pitchFamily="34" charset="0"/>
              </a:rPr>
              <a:t>A </a:t>
            </a:r>
            <a:r>
              <a:rPr lang="en-US" b="1" dirty="0">
                <a:solidFill>
                  <a:srgbClr val="231F20"/>
                </a:solidFill>
                <a:cs typeface="Arial" panose="020B0604020202020204" pitchFamily="34" charset="0"/>
              </a:rPr>
              <a:t>maximum of five (5.0) Full Course Equivalents </a:t>
            </a:r>
            <a:r>
              <a:rPr lang="en-US" dirty="0">
                <a:solidFill>
                  <a:srgbClr val="231F20"/>
                </a:solidFill>
                <a:cs typeface="Arial" panose="020B0604020202020204" pitchFamily="34" charset="0"/>
              </a:rPr>
              <a:t>(FCE) may be granted as transfer credits to students who have completed more than two years of study at a recognized university or who have already completed an undergraduate degree. </a:t>
            </a:r>
          </a:p>
          <a:p>
            <a:pPr marL="12700" marR="5080">
              <a:lnSpc>
                <a:spcPct val="107200"/>
              </a:lnSpc>
            </a:pPr>
            <a:endParaRPr lang="en-US" dirty="0">
              <a:solidFill>
                <a:srgbClr val="231F20"/>
              </a:solidFill>
              <a:cs typeface="Arial" panose="020B0604020202020204" pitchFamily="34" charset="0"/>
            </a:endParaRPr>
          </a:p>
          <a:p>
            <a:pPr marL="12700" marR="5080">
              <a:lnSpc>
                <a:spcPct val="107200"/>
              </a:lnSpc>
            </a:pPr>
            <a:r>
              <a:rPr lang="en-US" dirty="0"/>
              <a:t>More information at </a:t>
            </a:r>
            <a:r>
              <a:rPr lang="en-CA" dirty="0">
                <a:hlinkClick r:id="rId5"/>
              </a:rPr>
              <a:t>www.daniels.utoronto.ca/admission</a:t>
            </a:r>
            <a:endParaRPr lang="en-US"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University</a:t>
            </a:r>
            <a:endParaRPr sz="3600" dirty="0">
              <a:solidFill>
                <a:srgbClr val="FF0000"/>
              </a:solidFill>
              <a:latin typeface="Lettera Text Std" panose="020B0504020101020102"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4EC92FF-5BC6-46F5-9008-F7E32DB22E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57913454"/>
      </p:ext>
    </p:extLst>
  </p:cSld>
  <p:clrMapOvr>
    <a:masterClrMapping/>
  </p:clrMapOvr>
  <mc:AlternateContent xmlns:mc="http://schemas.openxmlformats.org/markup-compatibility/2006" xmlns:p14="http://schemas.microsoft.com/office/powerpoint/2010/main">
    <mc:Choice Requires="p14">
      <p:transition spd="slow" p14:dur="2000" advTm="85181"/>
    </mc:Choice>
    <mc:Fallback xmlns="">
      <p:transition spd="slow" advTm="8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033321"/>
            <a:ext cx="7178431" cy="4885055"/>
          </a:xfrm>
          <a:prstGeom prst="rect">
            <a:avLst/>
          </a:prstGeom>
        </p:spPr>
        <p:txBody>
          <a:bodyPr vert="horz" wrap="square" lIns="0" tIns="0" rIns="0" bIns="0" rtlCol="0">
            <a:spAutoFit/>
          </a:bodyPr>
          <a:lstStyle/>
          <a:p>
            <a:pPr marL="12700" marR="5080" lvl="0">
              <a:lnSpc>
                <a:spcPct val="107200"/>
              </a:lnSpc>
            </a:pPr>
            <a:r>
              <a:rPr lang="en-US" sz="2400" dirty="0">
                <a:solidFill>
                  <a:srgbClr val="231F20"/>
                </a:solidFill>
                <a:cs typeface="Arial" panose="020B0604020202020204" pitchFamily="34" charset="0"/>
              </a:rPr>
              <a:t>All college transfer students who are admitted to the Daniels Faculty are </a:t>
            </a:r>
            <a:r>
              <a:rPr lang="en-US" sz="2400" b="1" dirty="0">
                <a:cs typeface="Arial" panose="020B0604020202020204" pitchFamily="34" charset="0"/>
              </a:rPr>
              <a:t>required</a:t>
            </a:r>
            <a:r>
              <a:rPr lang="en-US" sz="2400" dirty="0">
                <a:solidFill>
                  <a:srgbClr val="231F20"/>
                </a:solidFill>
                <a:cs typeface="Arial" panose="020B0604020202020204" pitchFamily="34" charset="0"/>
              </a:rPr>
              <a:t> to Apply for a </a:t>
            </a:r>
            <a:r>
              <a:rPr lang="en-US" sz="2400" b="1" dirty="0">
                <a:solidFill>
                  <a:srgbClr val="231F20"/>
                </a:solidFill>
                <a:cs typeface="Arial" panose="020B0604020202020204" pitchFamily="34" charset="0"/>
              </a:rPr>
              <a:t>Transfer Credit Assessment</a:t>
            </a:r>
            <a:r>
              <a:rPr lang="en-US" sz="2400" dirty="0">
                <a:solidFill>
                  <a:srgbClr val="231F20"/>
                </a:solidFill>
                <a:cs typeface="Arial" panose="020B0604020202020204" pitchFamily="34" charset="0"/>
              </a:rPr>
              <a:t>. </a:t>
            </a:r>
          </a:p>
          <a:p>
            <a:endParaRPr lang="en-US" sz="2400" dirty="0">
              <a:solidFill>
                <a:srgbClr val="231F20"/>
              </a:solidFill>
              <a:cs typeface="Arial" panose="020B0604020202020204" pitchFamily="34" charset="0"/>
            </a:endParaRPr>
          </a:p>
          <a:p>
            <a:r>
              <a:rPr lang="en-US" dirty="0"/>
              <a:t>Up to a </a:t>
            </a:r>
            <a:r>
              <a:rPr lang="en-US" b="1" dirty="0"/>
              <a:t>maximum of two (2.0) Full Course Equivalents </a:t>
            </a:r>
            <a:r>
              <a:rPr lang="en-US" dirty="0"/>
              <a:t>(FCE) in “generic” credits may be granted as transfer credits to students who have completed a two-year diploma program at a College of Applied Arts and Technology/Institute of Technology &amp; Advanced Learning.</a:t>
            </a:r>
          </a:p>
          <a:p>
            <a:endParaRPr lang="en-US" dirty="0"/>
          </a:p>
          <a:p>
            <a:r>
              <a:rPr lang="en-US" dirty="0"/>
              <a:t>Up to a </a:t>
            </a:r>
            <a:r>
              <a:rPr lang="en-US" b="1" dirty="0"/>
              <a:t>maximum of five (5.0) Full Course Equivalents </a:t>
            </a:r>
            <a:r>
              <a:rPr lang="en-US" dirty="0"/>
              <a:t>(FCE) may be granted as transfer credits to students who have completed a three-year diploma at an Ontario College of Applied Arts and Technology/Institute of Technology and Advanced Learning.</a:t>
            </a:r>
          </a:p>
          <a:p>
            <a:endParaRPr lang="en-US" dirty="0"/>
          </a:p>
          <a:p>
            <a:r>
              <a:rPr lang="en-US" dirty="0"/>
              <a:t>More information at </a:t>
            </a:r>
            <a:r>
              <a:rPr lang="en-CA" dirty="0">
                <a:hlinkClick r:id="rId5"/>
              </a:rPr>
              <a:t>www.daniels.utoronto.ca/admission</a:t>
            </a:r>
            <a:endParaRPr lang="en-US" dirty="0"/>
          </a:p>
          <a:p>
            <a:pPr marL="12700" marR="5080" lvl="0">
              <a:lnSpc>
                <a:spcPct val="107200"/>
              </a:lnSpc>
            </a:pPr>
            <a:endParaRPr lang="en-US" dirty="0">
              <a:solidFill>
                <a:srgbClr val="231F20"/>
              </a:solidFill>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College</a:t>
            </a:r>
            <a:endParaRPr sz="3600" dirty="0">
              <a:solidFill>
                <a:srgbClr val="FF0000"/>
              </a:solidFill>
              <a:latin typeface="Lettera Text Std" panose="020B0504020101020102"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A5CB0B55-B97F-4050-81C1-7A5A5E5216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52635404"/>
      </p:ext>
    </p:extLst>
  </p:cSld>
  <p:clrMapOvr>
    <a:masterClrMapping/>
  </p:clrMapOvr>
  <mc:AlternateContent xmlns:mc="http://schemas.openxmlformats.org/markup-compatibility/2006" xmlns:p14="http://schemas.microsoft.com/office/powerpoint/2010/main">
    <mc:Choice Requires="p14">
      <p:transition spd="slow" p14:dur="2000" advTm="61380"/>
    </mc:Choice>
    <mc:Fallback xmlns="">
      <p:transition spd="slow" advTm="6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349602"/>
            <a:ext cx="7178431" cy="3805401"/>
          </a:xfrm>
          <a:prstGeom prst="rect">
            <a:avLst/>
          </a:prstGeom>
        </p:spPr>
        <p:txBody>
          <a:bodyPr vert="horz" wrap="square" lIns="0" tIns="0" rIns="0" bIns="0" rtlCol="0">
            <a:spAutoFit/>
          </a:bodyPr>
          <a:lstStyle/>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Faculty of Arts &amp; Science</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Mississauga</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Scarborough</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Other U of T Faculties</a:t>
            </a:r>
          </a:p>
          <a:p>
            <a:pPr marL="527050" marR="5080" lvl="0" indent="-514350">
              <a:lnSpc>
                <a:spcPct val="107200"/>
              </a:lnSpc>
              <a:buFont typeface="+mj-lt"/>
              <a:buAutoNum type="arabicPeriod"/>
            </a:pPr>
            <a:endParaRPr lang="en-CA" sz="3200" i="1" dirty="0">
              <a:solidFill>
                <a:srgbClr val="231F20"/>
              </a:solidFill>
              <a:cs typeface="Arial" panose="020B0604020202020204" pitchFamily="34" charset="0"/>
            </a:endParaRPr>
          </a:p>
          <a:p>
            <a:pPr marL="12700" marR="5080">
              <a:lnSpc>
                <a:spcPct val="107200"/>
              </a:lnSpc>
            </a:pPr>
            <a:r>
              <a:rPr lang="en-US" sz="2000" i="1" dirty="0"/>
              <a:t>These students </a:t>
            </a:r>
            <a:r>
              <a:rPr lang="en-US" sz="2000" i="1" u="sng" dirty="0"/>
              <a:t>are not </a:t>
            </a:r>
            <a:r>
              <a:rPr lang="en-US" sz="2000" i="1" dirty="0"/>
              <a:t>required to submit a transfer credit assessment application. </a:t>
            </a:r>
            <a:endParaRPr lang="en-CA" sz="2000" i="1" dirty="0"/>
          </a:p>
          <a:p>
            <a:pPr marL="12700" marR="5080" lvl="0">
              <a:lnSpc>
                <a:spcPct val="107200"/>
              </a:lnSpc>
            </a:pPr>
            <a:endParaRPr lang="en-CA" sz="28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Internal U of T</a:t>
            </a:r>
            <a:endParaRPr lang="en-US" sz="3600" dirty="0">
              <a:solidFill>
                <a:srgbClr val="FF0000"/>
              </a:solidFill>
              <a:latin typeface="Lettera Text Std" panose="020B0504020101020102"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013C777-12F7-4198-A2DA-297777B8B2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2124594"/>
      </p:ext>
    </p:extLst>
  </p:cSld>
  <p:clrMapOvr>
    <a:masterClrMapping/>
  </p:clrMapOvr>
  <mc:AlternateContent xmlns:mc="http://schemas.openxmlformats.org/markup-compatibility/2006" xmlns:p14="http://schemas.microsoft.com/office/powerpoint/2010/main">
    <mc:Choice Requires="p14">
      <p:transition spd="slow" p14:dur="2000" advTm="82772"/>
    </mc:Choice>
    <mc:Fallback xmlns="">
      <p:transition spd="slow" advTm="8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349602"/>
            <a:ext cx="7178431" cy="3739485"/>
          </a:xfrm>
          <a:prstGeom prst="rect">
            <a:avLst/>
          </a:prstGeom>
        </p:spPr>
        <p:txBody>
          <a:bodyPr vert="horz" wrap="square" lIns="0" tIns="0" rIns="0" bIns="0" rtlCol="0">
            <a:spAutoFit/>
          </a:bodyPr>
          <a:lstStyle/>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Faculty of Arts &amp; Science</a:t>
            </a:r>
          </a:p>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University of Toronto Mississauga</a:t>
            </a:r>
          </a:p>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University of Toronto Scarborough</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Other U of T Faculties</a:t>
            </a:r>
          </a:p>
          <a:p>
            <a:pPr marL="527050" marR="5080" lvl="0" indent="-514350">
              <a:lnSpc>
                <a:spcPct val="107200"/>
              </a:lnSpc>
              <a:buFont typeface="+mj-lt"/>
              <a:buAutoNum type="arabicPeriod"/>
            </a:pPr>
            <a:endParaRPr lang="en-CA" sz="2800" dirty="0">
              <a:solidFill>
                <a:srgbClr val="231F20"/>
              </a:solidFill>
              <a:cs typeface="Arial" panose="020B0604020202020204" pitchFamily="34" charset="0"/>
            </a:endParaRPr>
          </a:p>
          <a:p>
            <a:pPr marL="12700" marR="5080">
              <a:lnSpc>
                <a:spcPct val="107200"/>
              </a:lnSpc>
            </a:pPr>
            <a:r>
              <a:rPr lang="en-US" sz="2000" i="1" dirty="0"/>
              <a:t>These students </a:t>
            </a:r>
            <a:r>
              <a:rPr lang="en-US" sz="2000" i="1" u="sng" dirty="0"/>
              <a:t>are not </a:t>
            </a:r>
            <a:r>
              <a:rPr lang="en-US" sz="2000" i="1" dirty="0"/>
              <a:t>required to submit a transfer credit assessment application. </a:t>
            </a:r>
            <a:endParaRPr lang="en-CA" sz="2000" i="1" dirty="0"/>
          </a:p>
          <a:p>
            <a:pPr marL="12700" marR="5080" lvl="0">
              <a:lnSpc>
                <a:spcPct val="107200"/>
              </a:lnSpc>
            </a:pPr>
            <a:endParaRPr lang="en-CA" sz="28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Internal U of T</a:t>
            </a:r>
            <a:endParaRPr lang="en-US" sz="3600" dirty="0">
              <a:solidFill>
                <a:srgbClr val="FF0000"/>
              </a:solidFill>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D926C13-361E-4DDA-8450-CBFB34A94A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12541838"/>
      </p:ext>
    </p:extLst>
  </p:cSld>
  <p:clrMapOvr>
    <a:masterClrMapping/>
  </p:clrMapOvr>
  <mc:AlternateContent xmlns:mc="http://schemas.openxmlformats.org/markup-compatibility/2006" xmlns:p14="http://schemas.microsoft.com/office/powerpoint/2010/main">
    <mc:Choice Requires="p14">
      <p:transition spd="slow" p14:dur="2000" advTm="61140"/>
    </mc:Choice>
    <mc:Fallback xmlns="">
      <p:transition spd="slow" advTm="6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349602"/>
            <a:ext cx="7178431" cy="4200509"/>
          </a:xfrm>
          <a:prstGeom prst="rect">
            <a:avLst/>
          </a:prstGeom>
        </p:spPr>
        <p:txBody>
          <a:bodyPr vert="horz" wrap="square" lIns="0" tIns="0" rIns="0" bIns="0" rtlCol="0">
            <a:spAutoFit/>
          </a:bodyPr>
          <a:lstStyle/>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Faculty of Arts &amp; Science</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Mississauga</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Scarborough</a:t>
            </a:r>
          </a:p>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Other U of T Faculties</a:t>
            </a:r>
          </a:p>
          <a:p>
            <a:pPr marL="527050" marR="5080" lvl="0" indent="-514350">
              <a:lnSpc>
                <a:spcPct val="107200"/>
              </a:lnSpc>
              <a:buFont typeface="+mj-lt"/>
              <a:buAutoNum type="arabicPeriod"/>
            </a:pPr>
            <a:endParaRPr lang="en-CA" sz="2800" b="1" dirty="0">
              <a:solidFill>
                <a:srgbClr val="231F20"/>
              </a:solidFill>
              <a:cs typeface="Arial" panose="020B0604020202020204" pitchFamily="34" charset="0"/>
            </a:endParaRPr>
          </a:p>
          <a:p>
            <a:pPr marL="527050" marR="5080" lvl="0" indent="-514350">
              <a:lnSpc>
                <a:spcPct val="107200"/>
              </a:lnSpc>
              <a:buFont typeface="+mj-lt"/>
              <a:buAutoNum type="arabicPeriod"/>
            </a:pPr>
            <a:endParaRPr lang="en-CA" sz="2800" b="1" dirty="0">
              <a:solidFill>
                <a:srgbClr val="231F20"/>
              </a:solidFill>
              <a:cs typeface="Arial" panose="020B0604020202020204" pitchFamily="34" charset="0"/>
            </a:endParaRPr>
          </a:p>
          <a:p>
            <a:pPr marL="12700" marR="5080">
              <a:lnSpc>
                <a:spcPct val="107200"/>
              </a:lnSpc>
            </a:pPr>
            <a:r>
              <a:rPr lang="en-US" sz="2000" i="1" dirty="0"/>
              <a:t>These students </a:t>
            </a:r>
            <a:r>
              <a:rPr lang="en-US" sz="2000" i="1" u="sng" dirty="0"/>
              <a:t>are</a:t>
            </a:r>
            <a:r>
              <a:rPr lang="en-US" sz="2000" i="1" dirty="0"/>
              <a:t> required to submit a transfer credit assessment application. </a:t>
            </a:r>
            <a:endParaRPr lang="en-CA" sz="2000" i="1" dirty="0"/>
          </a:p>
          <a:p>
            <a:pPr marL="12700" marR="5080" lvl="0">
              <a:lnSpc>
                <a:spcPct val="107200"/>
              </a:lnSpc>
            </a:pPr>
            <a:endParaRPr lang="en-CA" sz="2800" b="1"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Internal U of T</a:t>
            </a:r>
            <a:endParaRPr lang="en-US" sz="3600" dirty="0">
              <a:solidFill>
                <a:srgbClr val="FF0000"/>
              </a:solidFill>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D42C51A-5BA4-45C4-A3F8-14D3D07C7E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503469"/>
      </p:ext>
    </p:extLst>
  </p:cSld>
  <p:clrMapOvr>
    <a:masterClrMapping/>
  </p:clrMapOvr>
  <mc:AlternateContent xmlns:mc="http://schemas.openxmlformats.org/markup-compatibility/2006" xmlns:p14="http://schemas.microsoft.com/office/powerpoint/2010/main">
    <mc:Choice Requires="p14">
      <p:transition spd="slow" p14:dur="2000" advTm="33541"/>
    </mc:Choice>
    <mc:Fallback xmlns="">
      <p:transition spd="slow" advTm="3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291</TotalTime>
  <Words>3281</Words>
  <Application>Microsoft Macintosh PowerPoint</Application>
  <PresentationFormat>On-screen Show (4:3)</PresentationFormat>
  <Paragraphs>196</Paragraphs>
  <Slides>17</Slides>
  <Notes>17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Lettera Text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Peters</dc:creator>
  <cp:lastModifiedBy>Carla B</cp:lastModifiedBy>
  <cp:revision>2</cp:revision>
  <dcterms:created xsi:type="dcterms:W3CDTF">2020-07-15T17:49:11Z</dcterms:created>
  <dcterms:modified xsi:type="dcterms:W3CDTF">2020-07-16T23:46:48Z</dcterms:modified>
</cp:coreProperties>
</file>