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81" r:id="rId2"/>
    <p:sldId id="310" r:id="rId3"/>
    <p:sldId id="280" r:id="rId4"/>
    <p:sldId id="315" r:id="rId5"/>
    <p:sldId id="308" r:id="rId6"/>
    <p:sldId id="298" r:id="rId7"/>
    <p:sldId id="325" r:id="rId8"/>
    <p:sldId id="324" r:id="rId9"/>
    <p:sldId id="299" r:id="rId10"/>
    <p:sldId id="316" r:id="rId11"/>
    <p:sldId id="323" r:id="rId12"/>
    <p:sldId id="300" r:id="rId13"/>
    <p:sldId id="326" r:id="rId14"/>
    <p:sldId id="302" r:id="rId15"/>
    <p:sldId id="303" r:id="rId16"/>
    <p:sldId id="307" r:id="rId17"/>
    <p:sldId id="309" r:id="rId18"/>
    <p:sldId id="327" r:id="rId19"/>
    <p:sldId id="328" r:id="rId20"/>
  </p:sldIdLst>
  <p:sldSz cx="9144000" cy="6858000" type="screen4x3"/>
  <p:notesSz cx="9312275" cy="7026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232A"/>
    <a:srgbClr val="09C9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84" autoAdjust="0"/>
    <p:restoredTop sz="73404" autoAdjust="0"/>
  </p:normalViewPr>
  <p:slideViewPr>
    <p:cSldViewPr>
      <p:cViewPr varScale="1">
        <p:scale>
          <a:sx n="50" d="100"/>
          <a:sy n="50" d="100"/>
        </p:scale>
        <p:origin x="1644" y="44"/>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5851" cy="351632"/>
          </a:xfrm>
          <a:prstGeom prst="rect">
            <a:avLst/>
          </a:prstGeom>
        </p:spPr>
        <p:txBody>
          <a:bodyPr vert="horz" lIns="91760" tIns="45880" rIns="91760" bIns="45880" rtlCol="0"/>
          <a:lstStyle>
            <a:lvl1pPr algn="l">
              <a:defRPr sz="1200"/>
            </a:lvl1pPr>
          </a:lstStyle>
          <a:p>
            <a:endParaRPr lang="en-US"/>
          </a:p>
        </p:txBody>
      </p:sp>
      <p:sp>
        <p:nvSpPr>
          <p:cNvPr id="3" name="Date Placeholder 2"/>
          <p:cNvSpPr>
            <a:spLocks noGrp="1"/>
          </p:cNvSpPr>
          <p:nvPr>
            <p:ph type="dt" sz="quarter" idx="1"/>
          </p:nvPr>
        </p:nvSpPr>
        <p:spPr>
          <a:xfrm>
            <a:off x="5274830" y="0"/>
            <a:ext cx="4035851" cy="351632"/>
          </a:xfrm>
          <a:prstGeom prst="rect">
            <a:avLst/>
          </a:prstGeom>
        </p:spPr>
        <p:txBody>
          <a:bodyPr vert="horz" lIns="91760" tIns="45880" rIns="91760" bIns="45880" rtlCol="0"/>
          <a:lstStyle>
            <a:lvl1pPr algn="r">
              <a:defRPr sz="1200"/>
            </a:lvl1pPr>
          </a:lstStyle>
          <a:p>
            <a:fld id="{E78B265C-901A-4D9D-90E4-04427ABE0626}" type="datetimeFigureOut">
              <a:rPr lang="en-US" smtClean="0"/>
              <a:t>7/17/2020</a:t>
            </a:fld>
            <a:endParaRPr lang="en-US"/>
          </a:p>
        </p:txBody>
      </p:sp>
      <p:sp>
        <p:nvSpPr>
          <p:cNvPr id="4" name="Footer Placeholder 3"/>
          <p:cNvSpPr>
            <a:spLocks noGrp="1"/>
          </p:cNvSpPr>
          <p:nvPr>
            <p:ph type="ftr" sz="quarter" idx="2"/>
          </p:nvPr>
        </p:nvSpPr>
        <p:spPr>
          <a:xfrm>
            <a:off x="1" y="6674644"/>
            <a:ext cx="4035851" cy="351631"/>
          </a:xfrm>
          <a:prstGeom prst="rect">
            <a:avLst/>
          </a:prstGeom>
        </p:spPr>
        <p:txBody>
          <a:bodyPr vert="horz" lIns="91760" tIns="45880" rIns="91760" bIns="45880" rtlCol="0" anchor="b"/>
          <a:lstStyle>
            <a:lvl1pPr algn="l">
              <a:defRPr sz="1200"/>
            </a:lvl1pPr>
          </a:lstStyle>
          <a:p>
            <a:endParaRPr lang="en-US"/>
          </a:p>
        </p:txBody>
      </p:sp>
      <p:sp>
        <p:nvSpPr>
          <p:cNvPr id="5" name="Slide Number Placeholder 4"/>
          <p:cNvSpPr>
            <a:spLocks noGrp="1"/>
          </p:cNvSpPr>
          <p:nvPr>
            <p:ph type="sldNum" sz="quarter" idx="3"/>
          </p:nvPr>
        </p:nvSpPr>
        <p:spPr>
          <a:xfrm>
            <a:off x="5274830" y="6674644"/>
            <a:ext cx="4035851" cy="351631"/>
          </a:xfrm>
          <a:prstGeom prst="rect">
            <a:avLst/>
          </a:prstGeom>
        </p:spPr>
        <p:txBody>
          <a:bodyPr vert="horz" lIns="91760" tIns="45880" rIns="91760" bIns="45880" rtlCol="0" anchor="b"/>
          <a:lstStyle>
            <a:lvl1pPr algn="r">
              <a:defRPr sz="1200"/>
            </a:lvl1pPr>
          </a:lstStyle>
          <a:p>
            <a:fld id="{92658C61-C509-45E0-8E90-C54CEA2FE528}" type="slidenum">
              <a:rPr lang="en-US" smtClean="0"/>
              <a:t>‹#›</a:t>
            </a:fld>
            <a:endParaRPr lang="en-US"/>
          </a:p>
        </p:txBody>
      </p:sp>
    </p:spTree>
    <p:extLst>
      <p:ext uri="{BB962C8B-B14F-4D97-AF65-F5344CB8AC3E}">
        <p14:creationId xmlns:p14="http://schemas.microsoft.com/office/powerpoint/2010/main" val="3899681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7997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Welcom</a:t>
            </a:r>
            <a:r>
              <a:rPr lang="en-US" baseline="0" dirty="0"/>
              <a:t>e back! We’ve prepared two slide shows for all of you to help you with managing your finances while you are here at Daniels. The first slide show will provide you with a basic overview of fees and payments including important dates and deadlines. This is the second slide show, and it will detail the different financial resources that are available to you. </a:t>
            </a:r>
          </a:p>
          <a:p>
            <a:endParaRPr lang="en-US" baseline="0" dirty="0"/>
          </a:p>
          <a:p>
            <a:r>
              <a:rPr lang="en-US" baseline="0" dirty="0"/>
              <a:t>If you have any questions after viewing these two slide shows, feel free to contact us. Our contact information is noted at the end of both slide shows. Let’s begin.!</a:t>
            </a:r>
          </a:p>
        </p:txBody>
      </p:sp>
    </p:spTree>
    <p:extLst>
      <p:ext uri="{BB962C8B-B14F-4D97-AF65-F5344CB8AC3E}">
        <p14:creationId xmlns:p14="http://schemas.microsoft.com/office/powerpoint/2010/main" val="1883960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So who’s eligible for UTAPS bursary/grant funding?</a:t>
            </a:r>
          </a:p>
          <a:p>
            <a:endParaRPr lang="en-US" dirty="0"/>
          </a:p>
          <a:p>
            <a:r>
              <a:rPr lang="en-US" dirty="0"/>
              <a:t>Canadian citizens/permanent residents or protected persons enrolled in full-time studies during the fall and winter</a:t>
            </a:r>
            <a:r>
              <a:rPr lang="en-US" baseline="0" dirty="0"/>
              <a:t> terms, who are receiving Canadian government student funding or First Nations band funding, and are still demonstrating financial need that is not covered by their government or First Nations funding.</a:t>
            </a:r>
          </a:p>
          <a:p>
            <a:endParaRPr lang="en-US" baseline="0" dirty="0"/>
          </a:p>
          <a:p>
            <a:r>
              <a:rPr lang="en-US" baseline="0" dirty="0"/>
              <a:t>Those who are not eligible? International students, including US students are not eligible. Part-time students are also not eligible.</a:t>
            </a:r>
            <a:endParaRPr dirty="0"/>
          </a:p>
        </p:txBody>
      </p:sp>
    </p:spTree>
    <p:extLst>
      <p:ext uri="{BB962C8B-B14F-4D97-AF65-F5344CB8AC3E}">
        <p14:creationId xmlns:p14="http://schemas.microsoft.com/office/powerpoint/2010/main" val="1018841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The University of Toronto also offers</a:t>
            </a:r>
            <a:r>
              <a:rPr lang="en-US" baseline="0" dirty="0"/>
              <a:t> scholarships and awards. These can be either because of good grades or academic merit, or because of financial need, or a combination of academic merit and financial need.</a:t>
            </a:r>
          </a:p>
          <a:p>
            <a:endParaRPr lang="en-US" baseline="0" dirty="0"/>
          </a:p>
          <a:p>
            <a:r>
              <a:rPr lang="en-US" baseline="0" dirty="0"/>
              <a:t>Each award will have its own set of criteria or requirements, and some may require applications, while others do not.</a:t>
            </a:r>
          </a:p>
          <a:p>
            <a:endParaRPr lang="en-US" baseline="0" dirty="0"/>
          </a:p>
          <a:p>
            <a:r>
              <a:rPr lang="en-US" baseline="0" dirty="0"/>
              <a:t>We’ve listed the websites that you can review to search for different UT awards and scholarships. </a:t>
            </a:r>
          </a:p>
        </p:txBody>
      </p:sp>
    </p:spTree>
    <p:extLst>
      <p:ext uri="{BB962C8B-B14F-4D97-AF65-F5344CB8AC3E}">
        <p14:creationId xmlns:p14="http://schemas.microsoft.com/office/powerpoint/2010/main" val="3994908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sz="1200" b="0" i="0" kern="1200" dirty="0">
                <a:solidFill>
                  <a:schemeClr val="tx1"/>
                </a:solidFill>
                <a:effectLst/>
                <a:latin typeface="+mn-lt"/>
                <a:ea typeface="+mn-ea"/>
                <a:cs typeface="+mn-cs"/>
              </a:rPr>
              <a:t>At the Daniels</a:t>
            </a:r>
            <a:r>
              <a:rPr lang="en-US" sz="1200" b="0" i="0" kern="1200" baseline="0" dirty="0">
                <a:solidFill>
                  <a:schemeClr val="tx1"/>
                </a:solidFill>
                <a:effectLst/>
                <a:latin typeface="+mn-lt"/>
                <a:ea typeface="+mn-ea"/>
                <a:cs typeface="+mn-cs"/>
              </a:rPr>
              <a:t> Faculty, we also offer awards and scholarships. There are awards that are given out as part of admissions, as you move from year to year, and upon graduation.</a:t>
            </a:r>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Most awards do not require applications. For awards that require applications, eligible students will get an email notification via their utoronto.ca email address.</a:t>
            </a:r>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You can review what these Daniels awards are via the link listed here.</a:t>
            </a:r>
            <a:endParaRPr lang="en-US" sz="1200" b="0" i="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657570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sz="1200" b="0" i="0" kern="1200" dirty="0">
                <a:solidFill>
                  <a:schemeClr val="tx1"/>
                </a:solidFill>
                <a:effectLst/>
                <a:latin typeface="+mn-lt"/>
                <a:ea typeface="+mn-ea"/>
                <a:cs typeface="+mn-cs"/>
              </a:rPr>
              <a:t>The</a:t>
            </a:r>
            <a:r>
              <a:rPr lang="en-US" sz="1200" b="0" i="0" kern="1200" baseline="0" dirty="0">
                <a:solidFill>
                  <a:schemeClr val="tx1"/>
                </a:solidFill>
                <a:effectLst/>
                <a:latin typeface="+mn-lt"/>
                <a:ea typeface="+mn-ea"/>
                <a:cs typeface="+mn-cs"/>
              </a:rPr>
              <a:t> Daniels Faculty also has bursaries and grants for cases of exceptional financial need. Students would need to apply for these grants. They must also have already applied for government student funding before applying for Daniels grants.</a:t>
            </a:r>
          </a:p>
          <a:p>
            <a:endParaRPr lang="en-US" sz="1200" b="0" i="0" kern="1200" baseline="0" dirty="0">
              <a:solidFill>
                <a:schemeClr val="tx1"/>
              </a:solidFill>
              <a:effectLst/>
              <a:latin typeface="+mn-lt"/>
              <a:ea typeface="+mn-ea"/>
              <a:cs typeface="+mn-cs"/>
            </a:endParaRPr>
          </a:p>
          <a:p>
            <a:r>
              <a:rPr lang="en-US" sz="1200" b="0" i="0" kern="1200" baseline="0" dirty="0">
                <a:solidFill>
                  <a:schemeClr val="tx1"/>
                </a:solidFill>
                <a:effectLst/>
                <a:latin typeface="+mn-lt"/>
                <a:ea typeface="+mn-ea"/>
                <a:cs typeface="+mn-cs"/>
              </a:rPr>
              <a:t>There are two deadlines for applying, once in the fall, and then for those who were not able to apply in the fall, they can apply in the winter. </a:t>
            </a:r>
          </a:p>
          <a:p>
            <a:endParaRPr lang="en-US" sz="1200" b="0" i="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4023298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Many students also work and</a:t>
            </a:r>
            <a:r>
              <a:rPr lang="en-US" baseline="0" dirty="0"/>
              <a:t> then save money from their employment income to help pay for their expenses. </a:t>
            </a:r>
          </a:p>
          <a:p>
            <a:endParaRPr lang="en-US" baseline="0" dirty="0"/>
          </a:p>
          <a:p>
            <a:r>
              <a:rPr lang="en-US" baseline="0" dirty="0"/>
              <a:t>We know that this summer, it might have been difficult to find a job because of the pandemic.</a:t>
            </a:r>
          </a:p>
          <a:p>
            <a:endParaRPr lang="en-US" baseline="0" dirty="0"/>
          </a:p>
          <a:p>
            <a:r>
              <a:rPr lang="en-US" baseline="0" dirty="0"/>
              <a:t>During the academic year, there are part-time jobs on campus that you can apply for. This fall for example, all the work-study jobs that will be available will be done remotely.</a:t>
            </a:r>
            <a:endParaRPr dirty="0"/>
          </a:p>
        </p:txBody>
      </p:sp>
    </p:spTree>
    <p:extLst>
      <p:ext uri="{BB962C8B-B14F-4D97-AF65-F5344CB8AC3E}">
        <p14:creationId xmlns:p14="http://schemas.microsoft.com/office/powerpoint/2010/main" val="1167042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baseline="0" dirty="0"/>
              <a:t>If the government student funding that you will be receiving is not enough, you can consider applying for a student line of credit at your bank. This is a loan from your bank that you can access as you need funds.</a:t>
            </a:r>
          </a:p>
          <a:p>
            <a:endParaRPr lang="en-US" baseline="0" dirty="0"/>
          </a:p>
          <a:p>
            <a:r>
              <a:rPr lang="en-US" baseline="0" dirty="0"/>
              <a:t>At Canadian banks, they will require a co-signer with excellent Canadian credit history. The co-signer will be required to pay the loan if for some reason you walk away and not pay your loan yourself.</a:t>
            </a:r>
          </a:p>
          <a:p>
            <a:endParaRPr dirty="0"/>
          </a:p>
        </p:txBody>
      </p:sp>
    </p:spTree>
    <p:extLst>
      <p:ext uri="{BB962C8B-B14F-4D97-AF65-F5344CB8AC3E}">
        <p14:creationId xmlns:p14="http://schemas.microsoft.com/office/powerpoint/2010/main" val="2706094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baseline="0" dirty="0"/>
              <a:t>We’ve provided other sources of potential funding on this slide.</a:t>
            </a:r>
          </a:p>
          <a:p>
            <a:endParaRPr lang="en-US" baseline="0" dirty="0"/>
          </a:p>
          <a:p>
            <a:r>
              <a:rPr lang="en-US" baseline="0" dirty="0"/>
              <a:t>Check out these external scholarship search engines.</a:t>
            </a:r>
          </a:p>
          <a:p>
            <a:endParaRPr lang="en-US" baseline="0" dirty="0"/>
          </a:p>
          <a:p>
            <a:r>
              <a:rPr lang="en-US" baseline="0" dirty="0"/>
              <a:t>Or check with your local community organization – maybe they have scholarships you can apply to?</a:t>
            </a:r>
          </a:p>
          <a:p>
            <a:endParaRPr lang="en-US" baseline="0" dirty="0"/>
          </a:p>
          <a:p>
            <a:r>
              <a:rPr lang="en-US" baseline="0" dirty="0"/>
              <a:t>And check out these credit counselling organizations, as they always provide good strategies for managing your money.</a:t>
            </a:r>
          </a:p>
        </p:txBody>
      </p:sp>
    </p:spTree>
    <p:extLst>
      <p:ext uri="{BB962C8B-B14F-4D97-AF65-F5344CB8AC3E}">
        <p14:creationId xmlns:p14="http://schemas.microsoft.com/office/powerpoint/2010/main" val="6142378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If</a:t>
            </a:r>
            <a:r>
              <a:rPr lang="en-US" baseline="0" dirty="0"/>
              <a:t> you need help in figuring out your budget, your expenses and your sources of funding, please let us know, we are happy to help!</a:t>
            </a:r>
          </a:p>
          <a:p>
            <a:endParaRPr lang="en-US" baseline="0" dirty="0"/>
          </a:p>
          <a:p>
            <a:r>
              <a:rPr lang="en-US" baseline="0" dirty="0"/>
              <a:t>Contact us at the Daniels Faculty if you have questions. If we find that we need to refer you to the Enrolment Services office, we will let you know.</a:t>
            </a:r>
          </a:p>
        </p:txBody>
      </p:sp>
    </p:spTree>
    <p:extLst>
      <p:ext uri="{BB962C8B-B14F-4D97-AF65-F5344CB8AC3E}">
        <p14:creationId xmlns:p14="http://schemas.microsoft.com/office/powerpoint/2010/main" val="2204393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As</a:t>
            </a:r>
            <a:r>
              <a:rPr lang="en-US" baseline="0" dirty="0"/>
              <a:t> you start your university adventure, we encourage you to review the Financial Basics videos on this Government of Canada website. You will gain a lot of insight into how to manage your money, so that you can be successful not just at university, but later on after you graduate.</a:t>
            </a:r>
            <a:endParaRPr dirty="0"/>
          </a:p>
        </p:txBody>
      </p:sp>
    </p:spTree>
    <p:extLst>
      <p:ext uri="{BB962C8B-B14F-4D97-AF65-F5344CB8AC3E}">
        <p14:creationId xmlns:p14="http://schemas.microsoft.com/office/powerpoint/2010/main" val="5800657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60" tIns="46680" rIns="93360" bIns="46680">
            <a:normAutofit fontScale="25000" lnSpcReduction="20000"/>
          </a:bodyPr>
          <a:lstStyle/>
          <a:p>
            <a:r>
              <a:rPr lang="en-US" dirty="0"/>
              <a:t>If you</a:t>
            </a:r>
            <a:r>
              <a:rPr lang="en-US" baseline="0" dirty="0"/>
              <a:t> have questions after viewing this slide show, please contact us either at awards@daniels.utoronto.ca or at registrar@daniels.utoronto.ca.</a:t>
            </a:r>
          </a:p>
          <a:p>
            <a:endParaRPr lang="en-US" baseline="0" dirty="0"/>
          </a:p>
          <a:p>
            <a:r>
              <a:rPr lang="en-US" baseline="0" dirty="0"/>
              <a:t>We’ll see you this fall!</a:t>
            </a:r>
            <a:endParaRPr dirty="0"/>
          </a:p>
        </p:txBody>
      </p:sp>
    </p:spTree>
    <p:extLst>
      <p:ext uri="{BB962C8B-B14F-4D97-AF65-F5344CB8AC3E}">
        <p14:creationId xmlns:p14="http://schemas.microsoft.com/office/powerpoint/2010/main" val="2046950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This may be your first time managing your own money or it may simply be adjusting to different</a:t>
            </a:r>
            <a:r>
              <a:rPr lang="en-US" baseline="0" dirty="0"/>
              <a:t> costs now that you are in university. Budgeting is an important planning tool that you are strongly encouraged to do. </a:t>
            </a:r>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On this slide, we’ve provided</a:t>
            </a:r>
            <a:r>
              <a:rPr lang="en-US" baseline="0" dirty="0"/>
              <a:t> you the URL for the </a:t>
            </a:r>
            <a:r>
              <a:rPr lang="en-US" baseline="0" dirty="0" err="1"/>
              <a:t>UofT</a:t>
            </a:r>
            <a:r>
              <a:rPr lang="en-US" baseline="0" dirty="0"/>
              <a:t> financial planner – that is an excellent budgeting tool for you to use this year and every year!</a:t>
            </a:r>
            <a:endParaRPr lang="en-US" dirty="0"/>
          </a:p>
          <a:p>
            <a:endParaRPr lang="en-US" baseline="0" dirty="0"/>
          </a:p>
          <a:p>
            <a:endParaRPr lang="en-US" baseline="0" dirty="0"/>
          </a:p>
          <a:p>
            <a:r>
              <a:rPr lang="en-US" baseline="0" dirty="0"/>
              <a:t>There are several steps in the budgeting process. </a:t>
            </a:r>
          </a:p>
          <a:p>
            <a:endParaRPr lang="en-US" baseline="0" dirty="0"/>
          </a:p>
          <a:p>
            <a:r>
              <a:rPr lang="en-US" b="1" dirty="0"/>
              <a:t>Step 1: </a:t>
            </a:r>
            <a:r>
              <a:rPr lang="en-US" dirty="0"/>
              <a:t>Review your expenses. Be accurate and realistic. We’ll review the costs related to university in this slide show.</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a:t>Step 2: </a:t>
            </a:r>
            <a:r>
              <a:rPr lang="en-US" dirty="0"/>
              <a:t>Review your resources. Where can</a:t>
            </a:r>
            <a:r>
              <a:rPr lang="en-US" baseline="0" dirty="0"/>
              <a:t> you find the money to pay for your expenses? </a:t>
            </a:r>
            <a:r>
              <a:rPr lang="en-US" dirty="0"/>
              <a:t>Explore all possible sources for funding. We’ll go through some of</a:t>
            </a:r>
            <a:r>
              <a:rPr lang="en-US" baseline="0" dirty="0"/>
              <a:t> your options in this slide show.</a:t>
            </a:r>
            <a:endParaRPr lang="en-US" dirty="0"/>
          </a:p>
          <a:p>
            <a:r>
              <a:rPr lang="en-US" b="1" dirty="0"/>
              <a:t>Step 3: </a:t>
            </a:r>
            <a:r>
              <a:rPr lang="en-US" dirty="0"/>
              <a:t>Monitor your expenses. Do a weekly or monthly budget. If necessary,</a:t>
            </a:r>
            <a:r>
              <a:rPr lang="en-US" baseline="0" dirty="0"/>
              <a:t> decrease your expenses where possible if you do not have enough money.</a:t>
            </a:r>
            <a:endParaRPr lang="en-US" dirty="0"/>
          </a:p>
          <a:p>
            <a:r>
              <a:rPr lang="en-US" b="1" dirty="0"/>
              <a:t>Step 4: : </a:t>
            </a:r>
            <a:r>
              <a:rPr lang="en-US" dirty="0"/>
              <a:t>Keep an accurate file of all your expenses.</a:t>
            </a:r>
          </a:p>
          <a:p>
            <a:endParaRPr lang="en-US" dirty="0"/>
          </a:p>
          <a:p>
            <a:pPr defTabSz="917600">
              <a:defRPr/>
            </a:pPr>
            <a:endParaRPr lang="en-US" dirty="0">
              <a:solidFill>
                <a:srgbClr val="231F20"/>
              </a:solidFill>
              <a:latin typeface="Lettera Text Std"/>
              <a:cs typeface="Lettera Text Std"/>
            </a:endParaRPr>
          </a:p>
        </p:txBody>
      </p:sp>
    </p:spTree>
    <p:extLst>
      <p:ext uri="{BB962C8B-B14F-4D97-AF65-F5344CB8AC3E}">
        <p14:creationId xmlns:p14="http://schemas.microsoft.com/office/powerpoint/2010/main" val="341943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Here are the</a:t>
            </a:r>
            <a:r>
              <a:rPr lang="en-US" baseline="0" dirty="0"/>
              <a:t> costs for eight months of study here at the University of Toronto. The program fees are actual, while other costs are estimates. These costs are also variable because they depend on the lifestyle you will choose to follow. For example, traveling by TTC would cost approximately $980 for eight months, but if you decide to travel by bicycle during the nice months in the fall, your travel costs will be lower because you don’t have to buy a TTC pass every month.</a:t>
            </a:r>
            <a:endParaRPr lang="en-US" dirty="0"/>
          </a:p>
        </p:txBody>
      </p:sp>
    </p:spTree>
    <p:extLst>
      <p:ext uri="{BB962C8B-B14F-4D97-AF65-F5344CB8AC3E}">
        <p14:creationId xmlns:p14="http://schemas.microsoft.com/office/powerpoint/2010/main" val="2320606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pPr defTabSz="917600">
              <a:defRPr/>
            </a:pPr>
            <a:r>
              <a:rPr lang="en-US" dirty="0"/>
              <a:t>On</a:t>
            </a:r>
            <a:r>
              <a:rPr lang="en-US" baseline="0" dirty="0"/>
              <a:t> this slide, we’ve listed the different sources of funding that you can consider to pay for your university studies. Consider all of them, because it is probably not possible for all of your expenses to be covered by just one source of funding. You will need to piece together funding from multiple sources. </a:t>
            </a:r>
          </a:p>
          <a:p>
            <a:pPr defTabSz="917600">
              <a:defRPr/>
            </a:pPr>
            <a:endParaRPr lang="en-US" baseline="0" dirty="0"/>
          </a:p>
          <a:p>
            <a:pPr defTabSz="917600">
              <a:defRPr/>
            </a:pPr>
            <a:r>
              <a:rPr lang="en-US" baseline="0" dirty="0"/>
              <a:t>We’ll now review these different sources of funding.</a:t>
            </a:r>
            <a:endParaRPr lang="en-US" dirty="0"/>
          </a:p>
          <a:p>
            <a:pPr defTabSz="917600">
              <a:defRPr/>
            </a:pPr>
            <a:endParaRPr dirty="0"/>
          </a:p>
        </p:txBody>
      </p:sp>
    </p:spTree>
    <p:extLst>
      <p:ext uri="{BB962C8B-B14F-4D97-AF65-F5344CB8AC3E}">
        <p14:creationId xmlns:p14="http://schemas.microsoft.com/office/powerpoint/2010/main" val="4122503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Your parents might have saved money in a Registered</a:t>
            </a:r>
            <a:r>
              <a:rPr lang="en-US" baseline="0" dirty="0"/>
              <a:t> Education Savings Plan for your university studies. You will be asked by your RESP provider for proof of enrolment. You can generate this for yourself via your ACORN account – click on the link on this slide to view a video on how to do this.</a:t>
            </a:r>
          </a:p>
          <a:p>
            <a:endParaRPr lang="en-US" baseline="0" dirty="0"/>
          </a:p>
          <a:p>
            <a:r>
              <a:rPr lang="en-US" baseline="0" dirty="0"/>
              <a:t>Or you can print a copy of your fees invoice on ACORN – if that is a document that your RESP provider will accept.</a:t>
            </a:r>
          </a:p>
          <a:p>
            <a:endParaRPr lang="en-US" baseline="0" dirty="0"/>
          </a:p>
          <a:p>
            <a:r>
              <a:rPr lang="en-US" baseline="0" dirty="0"/>
              <a:t>Or if they absolutely need their own RESP form completed, you can submit that form to us via email for completion. There will be a fee for completing this form, though, while printing a confirmation of enrolment or your fees invoice from ACORN is free. And you’ll get the documents from ACORN faster.</a:t>
            </a:r>
            <a:endParaRPr dirty="0"/>
          </a:p>
        </p:txBody>
      </p:sp>
    </p:spTree>
    <p:extLst>
      <p:ext uri="{BB962C8B-B14F-4D97-AF65-F5344CB8AC3E}">
        <p14:creationId xmlns:p14="http://schemas.microsoft.com/office/powerpoint/2010/main" val="3597466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A big source of funding for university studies is government student loans and grants. </a:t>
            </a:r>
          </a:p>
          <a:p>
            <a:endParaRPr lang="en-US" dirty="0"/>
          </a:p>
          <a:p>
            <a:r>
              <a:rPr lang="en-US" dirty="0"/>
              <a:t>If you are a Canadian</a:t>
            </a:r>
            <a:r>
              <a:rPr lang="en-US" baseline="0" dirty="0"/>
              <a:t> citizen or permanent resident and a </a:t>
            </a:r>
            <a:r>
              <a:rPr lang="en-US" dirty="0"/>
              <a:t>resident of Ontario, you apply to OSAP. Those who are new</a:t>
            </a:r>
            <a:r>
              <a:rPr lang="en-US" baseline="0" dirty="0"/>
              <a:t> permanent residents can already apply to OSAP even if you have lived in Ontario for less than 12 months.</a:t>
            </a:r>
            <a:endParaRPr lang="en-US" dirty="0"/>
          </a:p>
          <a:p>
            <a:endParaRPr lang="en-US" dirty="0"/>
          </a:p>
          <a:p>
            <a:r>
              <a:rPr lang="en-US" dirty="0"/>
              <a:t>If you’re a resident of a different Canadian province, you apply to your province’s government student funding agency.</a:t>
            </a:r>
          </a:p>
          <a:p>
            <a:endParaRPr lang="en-US" dirty="0"/>
          </a:p>
          <a:p>
            <a:r>
              <a:rPr lang="en-US" dirty="0"/>
              <a:t>If you’re a US citizen or permanent resident, you can apply for US Direct Loans.</a:t>
            </a:r>
          </a:p>
          <a:p>
            <a:endParaRPr lang="en-US" dirty="0"/>
          </a:p>
          <a:p>
            <a:r>
              <a:rPr lang="en-US" dirty="0"/>
              <a:t>If</a:t>
            </a:r>
            <a:r>
              <a:rPr lang="en-US" baseline="0" dirty="0"/>
              <a:t> you are a dual US/Canadian citizen, you can apply for both US and Canadian government funding, but you can’t receive both at the same time. After you are advised how much you are getting from each side, you can decide which, whether US or Canada, you will accept.</a:t>
            </a:r>
            <a:endParaRPr dirty="0"/>
          </a:p>
        </p:txBody>
      </p:sp>
    </p:spTree>
    <p:extLst>
      <p:ext uri="{BB962C8B-B14F-4D97-AF65-F5344CB8AC3E}">
        <p14:creationId xmlns:p14="http://schemas.microsoft.com/office/powerpoint/2010/main" val="1936568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Here are the links for applying for OSAP, othe</a:t>
            </a:r>
            <a:r>
              <a:rPr lang="en-US" baseline="0" dirty="0"/>
              <a:t>r provinces and US Direct Loans.</a:t>
            </a:r>
          </a:p>
          <a:p>
            <a:endParaRPr lang="en-US" baseline="0" dirty="0"/>
          </a:p>
          <a:p>
            <a:r>
              <a:rPr lang="en-US" baseline="0" dirty="0"/>
              <a:t>We’ve also prepared a cheat-sheet for Daniels Faculty students on how to apply for OSAP. Check it out!</a:t>
            </a:r>
          </a:p>
          <a:p>
            <a:endParaRPr lang="en-US" baseline="0" dirty="0"/>
          </a:p>
          <a:p>
            <a:r>
              <a:rPr lang="en-US" baseline="0" dirty="0"/>
              <a:t>Keep in mind that while you are in full-time studies, your government student loan is not generating interest. </a:t>
            </a:r>
            <a:endParaRPr dirty="0"/>
          </a:p>
        </p:txBody>
      </p:sp>
    </p:spTree>
    <p:extLst>
      <p:ext uri="{BB962C8B-B14F-4D97-AF65-F5344CB8AC3E}">
        <p14:creationId xmlns:p14="http://schemas.microsoft.com/office/powerpoint/2010/main" val="2217074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Not only will you be eligible for government student funding when you apply,</a:t>
            </a:r>
            <a:r>
              <a:rPr lang="en-US" baseline="0" dirty="0"/>
              <a:t> your government student funding application will also benefit you in the following ways listed on this slide. </a:t>
            </a:r>
          </a:p>
          <a:p>
            <a:endParaRPr lang="en-US" baseline="0" dirty="0"/>
          </a:p>
          <a:p>
            <a:r>
              <a:rPr lang="en-US" baseline="0" dirty="0"/>
              <a:t>You can request a tuition fee deferral, as we explained in the first slide show.</a:t>
            </a:r>
          </a:p>
          <a:p>
            <a:endParaRPr lang="en-US" baseline="0" dirty="0"/>
          </a:p>
          <a:p>
            <a:r>
              <a:rPr lang="en-US" baseline="0" dirty="0"/>
              <a:t>You can be considered for grants or bursaries from the University via the UTAPS program, and from the Daniels Faculty. We’ll talk about these two later in this slide show.</a:t>
            </a:r>
          </a:p>
          <a:p>
            <a:endParaRPr lang="en-US" baseline="0" dirty="0"/>
          </a:p>
          <a:p>
            <a:r>
              <a:rPr lang="en-US" baseline="0" dirty="0"/>
              <a:t>Also, because of the pandemic, policies regarding government student funding have been updated. These updates may mean more students are eligible this year than in previous years, so please apply if you are eligible.</a:t>
            </a:r>
          </a:p>
        </p:txBody>
      </p:sp>
    </p:spTree>
    <p:extLst>
      <p:ext uri="{BB962C8B-B14F-4D97-AF65-F5344CB8AC3E}">
        <p14:creationId xmlns:p14="http://schemas.microsoft.com/office/powerpoint/2010/main" val="2371763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93357" tIns="46679" rIns="93357" bIns="46679">
            <a:normAutofit fontScale="25000" lnSpcReduction="20000"/>
          </a:bodyPr>
          <a:lstStyle/>
          <a:p>
            <a:r>
              <a:rPr lang="en-US" dirty="0"/>
              <a:t>So regarding UTAPS</a:t>
            </a:r>
            <a:r>
              <a:rPr lang="en-US" baseline="0" dirty="0"/>
              <a:t> –</a:t>
            </a:r>
          </a:p>
          <a:p>
            <a:endParaRPr lang="en-US" dirty="0"/>
          </a:p>
          <a:p>
            <a:r>
              <a:rPr lang="en-US" dirty="0"/>
              <a:t>For</a:t>
            </a:r>
            <a:r>
              <a:rPr lang="en-US" baseline="0" dirty="0"/>
              <a:t> students receiving OSAP, their OSAP application serves as their application for UTAPS, which is the bursary/grant funding program for undergraduate students here at the University of Toronto.</a:t>
            </a:r>
          </a:p>
          <a:p>
            <a:endParaRPr lang="en-US" baseline="0" dirty="0"/>
          </a:p>
          <a:p>
            <a:r>
              <a:rPr lang="en-US" baseline="0" dirty="0"/>
              <a:t>For students receiving funding from other provinces, they must submit a UTAPS application in order to be considered for UT bursary/grant funding.</a:t>
            </a:r>
            <a:endParaRPr dirty="0"/>
          </a:p>
        </p:txBody>
      </p:sp>
    </p:spTree>
    <p:extLst>
      <p:ext uri="{BB962C8B-B14F-4D97-AF65-F5344CB8AC3E}">
        <p14:creationId xmlns:p14="http://schemas.microsoft.com/office/powerpoint/2010/main" val="3477841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7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D2232A"/>
                </a:solidFill>
                <a:latin typeface="Lettera Text Std"/>
                <a:cs typeface="Lettera Text Std"/>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D2232A"/>
                </a:solidFill>
                <a:latin typeface="Lettera Text Std"/>
                <a:cs typeface="Lettera Text Std"/>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59"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D2232A"/>
                </a:solidFill>
                <a:latin typeface="Lettera Text Std"/>
                <a:cs typeface="Lettera Text St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197760" y="505925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17" name="bk object 17"/>
          <p:cNvSpPr/>
          <p:nvPr/>
        </p:nvSpPr>
        <p:spPr>
          <a:xfrm>
            <a:off x="8186332" y="528708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18" name="bk object 18"/>
          <p:cNvSpPr/>
          <p:nvPr/>
        </p:nvSpPr>
        <p:spPr>
          <a:xfrm>
            <a:off x="8358831" y="528708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19" name="bk object 19"/>
          <p:cNvSpPr/>
          <p:nvPr/>
        </p:nvSpPr>
        <p:spPr>
          <a:xfrm>
            <a:off x="8210918" y="5514911"/>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20" name="bk object 20"/>
          <p:cNvSpPr/>
          <p:nvPr/>
        </p:nvSpPr>
        <p:spPr>
          <a:xfrm>
            <a:off x="8255702" y="5687237"/>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21" name="bk object 21"/>
          <p:cNvSpPr/>
          <p:nvPr/>
        </p:nvSpPr>
        <p:spPr>
          <a:xfrm>
            <a:off x="8268592" y="553696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22" name="bk object 22"/>
          <p:cNvSpPr/>
          <p:nvPr/>
        </p:nvSpPr>
        <p:spPr>
          <a:xfrm>
            <a:off x="8255702" y="560554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23" name="bk object 23"/>
          <p:cNvSpPr/>
          <p:nvPr/>
        </p:nvSpPr>
        <p:spPr>
          <a:xfrm>
            <a:off x="8255702" y="552617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4" name="bk object 24"/>
          <p:cNvSpPr/>
          <p:nvPr/>
        </p:nvSpPr>
        <p:spPr>
          <a:xfrm>
            <a:off x="8427535" y="551492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25" name="bk object 25"/>
          <p:cNvSpPr/>
          <p:nvPr/>
        </p:nvSpPr>
        <p:spPr>
          <a:xfrm>
            <a:off x="8537812" y="551301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26" name="bk object 26"/>
          <p:cNvSpPr/>
          <p:nvPr/>
        </p:nvSpPr>
        <p:spPr>
          <a:xfrm>
            <a:off x="8000479" y="5761776"/>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27" name="bk object 27"/>
          <p:cNvSpPr/>
          <p:nvPr/>
        </p:nvSpPr>
        <p:spPr>
          <a:xfrm>
            <a:off x="7823210" y="5988444"/>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28" name="bk object 28"/>
          <p:cNvSpPr/>
          <p:nvPr/>
        </p:nvSpPr>
        <p:spPr>
          <a:xfrm>
            <a:off x="8022671" y="601165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29" name="bk object 29"/>
          <p:cNvSpPr/>
          <p:nvPr/>
        </p:nvSpPr>
        <p:spPr>
          <a:xfrm>
            <a:off x="8009780" y="6080238"/>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30" name="bk object 30"/>
          <p:cNvSpPr/>
          <p:nvPr/>
        </p:nvSpPr>
        <p:spPr>
          <a:xfrm>
            <a:off x="8009780" y="6000863"/>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31" name="bk object 31"/>
          <p:cNvSpPr/>
          <p:nvPr/>
        </p:nvSpPr>
        <p:spPr>
          <a:xfrm>
            <a:off x="8072632" y="6239486"/>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32" name="bk object 32"/>
          <p:cNvSpPr/>
          <p:nvPr/>
        </p:nvSpPr>
        <p:spPr>
          <a:xfrm>
            <a:off x="7997823" y="622845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7/17/2020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44500" y="441747"/>
            <a:ext cx="8255000" cy="304800"/>
          </a:xfrm>
          <a:prstGeom prst="rect">
            <a:avLst/>
          </a:prstGeom>
        </p:spPr>
        <p:txBody>
          <a:bodyPr wrap="square" lIns="0" tIns="0" rIns="0" bIns="0">
            <a:spAutoFit/>
          </a:bodyPr>
          <a:lstStyle>
            <a:lvl1pPr>
              <a:defRPr sz="2400" b="1" i="0">
                <a:solidFill>
                  <a:srgbClr val="D2232A"/>
                </a:solidFill>
                <a:latin typeface="Lettera Text Std"/>
                <a:cs typeface="Lettera Text Std"/>
              </a:defRPr>
            </a:lvl1pPr>
          </a:lstStyle>
          <a:p>
            <a:endParaRPr/>
          </a:p>
        </p:txBody>
      </p:sp>
      <p:sp>
        <p:nvSpPr>
          <p:cNvPr id="3" name="Holder 3"/>
          <p:cNvSpPr>
            <a:spLocks noGrp="1"/>
          </p:cNvSpPr>
          <p:nvPr>
            <p:ph type="body" idx="1"/>
          </p:nvPr>
        </p:nvSpPr>
        <p:spPr>
          <a:xfrm>
            <a:off x="444500" y="2369314"/>
            <a:ext cx="8255000" cy="262953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79"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7/17/2020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future.utoronto.ca/finances/scholarship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awardexplorer.utoronto.ca/" TargetMode="External"/><Relationship Id="rId4" Type="http://schemas.openxmlformats.org/officeDocument/2006/relationships/hyperlink" Target="https://www.ulife.utoronto.ca/opportunities/list"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daniels.utoronto.ca/undergraduate-award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udentlife.utoronto.ca/c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awards@daniels.utoronto.c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usa.financialaid@utoronto.ca" TargetMode="External"/><Relationship Id="rId5" Type="http://schemas.openxmlformats.org/officeDocument/2006/relationships/hyperlink" Target="mailto:can.oop.financialaid@utoronto.ca" TargetMode="External"/><Relationship Id="rId4" Type="http://schemas.openxmlformats.org/officeDocument/2006/relationships/hyperlink" Target="mailto:osap.staff@utoronto.ca"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canada.ca/en/financial-consumer-agency/services/financial-basics/financial-basics-videos.html" TargetMode="External"/><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mailto:awards@daniels.utoronto.ca"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hyperlink" Target="mailto:registrar@daniels.utoronto.ca"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acorn.utoronto.ca/finplanner.ph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7fuS27bEqpA&amp;feature=youtu.b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registrar@daniels.utoronto.ca"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future.utoronto.ca/finances/financial-aid/osap-and-other-government-ai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future.utoronto.ca/finances/financial-aid/us-student-aid/" TargetMode="External"/><Relationship Id="rId4" Type="http://schemas.openxmlformats.org/officeDocument/2006/relationships/hyperlink" Target="https://www.daniels.utoronto.ca/sites/default/files/applying_for_osap_at_the_daniels_faculty.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future.utoronto.ca/finances/financial-aid/university-toronto-advance-planning-students-utap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future.utoronto.ca/finances/financial-aid/university-of-toronto-financial-aid-utap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44500" y="441747"/>
            <a:ext cx="8255000" cy="369332"/>
          </a:xfrm>
          <a:prstGeom prst="rect">
            <a:avLst/>
          </a:prstGeom>
        </p:spPr>
        <p:txBody>
          <a:bodyPr vert="horz" wrap="square" lIns="0" tIns="0" rIns="0" bIns="0" rtlCol="0">
            <a:spAutoFit/>
          </a:bodyPr>
          <a:lstStyle/>
          <a:p>
            <a:pPr marL="12700">
              <a:lnSpc>
                <a:spcPct val="100000"/>
              </a:lnSpc>
            </a:pPr>
            <a:r>
              <a:rPr lang="en-US" dirty="0">
                <a:solidFill>
                  <a:srgbClr val="231F20"/>
                </a:solidFill>
              </a:rPr>
              <a:t>Financial Fundamentals.</a:t>
            </a:r>
            <a:endParaRPr dirty="0"/>
          </a:p>
        </p:txBody>
      </p:sp>
      <p:sp>
        <p:nvSpPr>
          <p:cNvPr id="3" name="object 3"/>
          <p:cNvSpPr txBox="1"/>
          <p:nvPr/>
        </p:nvSpPr>
        <p:spPr>
          <a:xfrm>
            <a:off x="444500" y="997714"/>
            <a:ext cx="4962525" cy="3457678"/>
          </a:xfrm>
          <a:prstGeom prst="rect">
            <a:avLst/>
          </a:prstGeom>
        </p:spPr>
        <p:txBody>
          <a:bodyPr vert="horz" wrap="square" lIns="0" tIns="0" rIns="0" bIns="0" rtlCol="0">
            <a:spAutoFit/>
          </a:bodyPr>
          <a:lstStyle/>
          <a:p>
            <a:pPr marL="12700" marR="5080">
              <a:lnSpc>
                <a:spcPct val="107200"/>
              </a:lnSpc>
            </a:pPr>
            <a:r>
              <a:rPr lang="en-US" sz="1400" b="1" dirty="0">
                <a:solidFill>
                  <a:srgbClr val="231F20"/>
                </a:solidFill>
                <a:latin typeface="Lettera Text Std"/>
                <a:cs typeface="Lettera Text Std"/>
              </a:rPr>
              <a:t>This is the second of two Financial Fundamentals slide shows. It will discuss – </a:t>
            </a:r>
          </a:p>
          <a:p>
            <a:pPr marL="12700" marR="5080">
              <a:lnSpc>
                <a:spcPct val="107200"/>
              </a:lnSpc>
            </a:pPr>
            <a:r>
              <a:rPr lang="en-US" sz="1400" b="1" dirty="0">
                <a:solidFill>
                  <a:srgbClr val="231F20"/>
                </a:solidFill>
                <a:latin typeface="Lettera Text Std"/>
                <a:cs typeface="Lettera Text Std"/>
              </a:rPr>
              <a:t>Financial Planning and Support</a:t>
            </a:r>
          </a:p>
          <a:p>
            <a:pPr marL="12700" marR="5080">
              <a:lnSpc>
                <a:spcPct val="107200"/>
              </a:lnSpc>
            </a:pPr>
            <a:r>
              <a:rPr lang="en-US" sz="1400" b="1" dirty="0">
                <a:solidFill>
                  <a:srgbClr val="231F20"/>
                </a:solidFill>
                <a:latin typeface="Lettera Text Std"/>
                <a:cs typeface="Lettera Text Std"/>
              </a:rPr>
              <a:t>	Costs of University</a:t>
            </a:r>
          </a:p>
          <a:p>
            <a:pPr marL="12700" marR="5080">
              <a:lnSpc>
                <a:spcPct val="107200"/>
              </a:lnSpc>
            </a:pPr>
            <a:r>
              <a:rPr lang="en-US" sz="1400" b="1" dirty="0">
                <a:solidFill>
                  <a:srgbClr val="231F20"/>
                </a:solidFill>
                <a:latin typeface="Lettera Text Std"/>
                <a:cs typeface="Lettera Text Std"/>
              </a:rPr>
              <a:t>	Things to Consider</a:t>
            </a:r>
          </a:p>
          <a:p>
            <a:pPr marL="12700" marR="5080">
              <a:lnSpc>
                <a:spcPct val="107200"/>
              </a:lnSpc>
            </a:pPr>
            <a:r>
              <a:rPr lang="en-US" sz="1400" b="1" dirty="0">
                <a:solidFill>
                  <a:srgbClr val="231F20"/>
                </a:solidFill>
                <a:latin typeface="Lettera Text Std"/>
                <a:cs typeface="Lettera Text Std"/>
              </a:rPr>
              <a:t>	Sources of Funding</a:t>
            </a:r>
          </a:p>
          <a:p>
            <a:pPr marL="12700" marR="5080">
              <a:lnSpc>
                <a:spcPct val="107200"/>
              </a:lnSpc>
            </a:pPr>
            <a:r>
              <a:rPr lang="en-US" sz="1400" b="1" dirty="0">
                <a:solidFill>
                  <a:srgbClr val="231F20"/>
                </a:solidFill>
                <a:latin typeface="Lettera Text Std"/>
                <a:cs typeface="Lettera Text Std"/>
              </a:rPr>
              <a:t>	Counselling </a:t>
            </a: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r>
              <a:rPr lang="en-US" sz="1400" b="1" dirty="0">
                <a:solidFill>
                  <a:srgbClr val="231F20"/>
                </a:solidFill>
                <a:latin typeface="Lettera Text Std"/>
                <a:cs typeface="Lettera Text Std"/>
              </a:rPr>
              <a:t>The first Financial Fundamentals slide show </a:t>
            </a:r>
            <a:r>
              <a:rPr lang="en-US" sz="1400" b="1" dirty="0" smtClean="0">
                <a:solidFill>
                  <a:srgbClr val="231F20"/>
                </a:solidFill>
                <a:latin typeface="Lettera Text Std"/>
                <a:cs typeface="Lettera Text Std"/>
              </a:rPr>
              <a:t>discusses</a:t>
            </a:r>
            <a:endParaRPr lang="en-US" sz="1400" b="1" dirty="0">
              <a:solidFill>
                <a:srgbClr val="231F20"/>
              </a:solidFill>
              <a:latin typeface="Lettera Text Std"/>
              <a:cs typeface="Lettera Text Std"/>
            </a:endParaRPr>
          </a:p>
          <a:p>
            <a:pPr marL="12700" marR="5080">
              <a:lnSpc>
                <a:spcPct val="107200"/>
              </a:lnSpc>
            </a:pPr>
            <a:r>
              <a:rPr lang="en-US" sz="1400" b="1" dirty="0">
                <a:solidFill>
                  <a:srgbClr val="231F20"/>
                </a:solidFill>
                <a:latin typeface="Lettera Text Std"/>
                <a:cs typeface="Lettera Text Std"/>
              </a:rPr>
              <a:t>Fees and Payments </a:t>
            </a:r>
          </a:p>
          <a:p>
            <a:pPr marL="12700" marR="5080">
              <a:lnSpc>
                <a:spcPct val="107200"/>
              </a:lnSpc>
            </a:pPr>
            <a:r>
              <a:rPr lang="en-US" sz="1400" b="1" dirty="0">
                <a:solidFill>
                  <a:srgbClr val="231F20"/>
                </a:solidFill>
                <a:latin typeface="Lettera Text Std"/>
                <a:cs typeface="Lettera Text Std"/>
              </a:rPr>
              <a:t>	Tuition Fees</a:t>
            </a:r>
          </a:p>
          <a:p>
            <a:pPr marL="12700" marR="5080">
              <a:lnSpc>
                <a:spcPct val="107200"/>
              </a:lnSpc>
            </a:pPr>
            <a:r>
              <a:rPr lang="en-US" sz="1400" b="1" dirty="0">
                <a:solidFill>
                  <a:srgbClr val="231F20"/>
                </a:solidFill>
                <a:latin typeface="Lettera Text Std"/>
                <a:cs typeface="Lettera Text Std"/>
              </a:rPr>
              <a:t>	Deadlines </a:t>
            </a:r>
          </a:p>
          <a:p>
            <a:pPr marL="12700" marR="5080">
              <a:lnSpc>
                <a:spcPct val="107200"/>
              </a:lnSpc>
            </a:pPr>
            <a:r>
              <a:rPr lang="en-US" sz="1400" b="1" dirty="0">
                <a:solidFill>
                  <a:srgbClr val="231F20"/>
                </a:solidFill>
                <a:latin typeface="Lettera Text Std"/>
                <a:cs typeface="Lettera Text Std"/>
              </a:rPr>
              <a:t>	Making Payments</a:t>
            </a:r>
          </a:p>
          <a:p>
            <a:pPr marL="12700" marR="5080">
              <a:lnSpc>
                <a:spcPct val="107200"/>
              </a:lnSpc>
            </a:pPr>
            <a:r>
              <a:rPr lang="en-US" sz="1400" b="1" dirty="0">
                <a:solidFill>
                  <a:srgbClr val="231F20"/>
                </a:solidFill>
                <a:latin typeface="Lettera Text Std"/>
                <a:cs typeface="Lettera Text Std"/>
              </a:rPr>
              <a:t>	Fee Deferral</a:t>
            </a:r>
          </a:p>
          <a:p>
            <a:pPr marL="12700" marR="5080">
              <a:lnSpc>
                <a:spcPct val="107200"/>
              </a:lnSpc>
            </a:pPr>
            <a:endParaRPr lang="en-US" sz="1400" b="1" dirty="0">
              <a:solidFill>
                <a:srgbClr val="231F20"/>
              </a:solidFill>
              <a:latin typeface="Lettera Text Std"/>
              <a:cs typeface="Lettera Text Std"/>
            </a:endParaRPr>
          </a:p>
        </p:txBody>
      </p:sp>
      <p:sp>
        <p:nvSpPr>
          <p:cNvPr id="4" name="object 4"/>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5" name="object 5"/>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6" name="object 6"/>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7" name="object 7"/>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8" name="object 8"/>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9" name="object 9"/>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0" name="object 10"/>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1" name="object 11"/>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2" name="object 12"/>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3" name="object 13"/>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4" name="object 14"/>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5" name="object 15"/>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6" name="object 16"/>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7" name="object 17"/>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8" name="object 18"/>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9" name="object 19"/>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0" name="object 20"/>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08845" y="3181107"/>
            <a:ext cx="2529840" cy="2532888"/>
          </a:xfrm>
          <a:prstGeom prst="rect">
            <a:avLst/>
          </a:prstGeom>
        </p:spPr>
      </p:pic>
      <p:sp>
        <p:nvSpPr>
          <p:cNvPr id="22" name="Rectangle 21"/>
          <p:cNvSpPr/>
          <p:nvPr/>
        </p:nvSpPr>
        <p:spPr>
          <a:xfrm>
            <a:off x="5624380" y="5529329"/>
            <a:ext cx="1638590" cy="184666"/>
          </a:xfrm>
          <a:prstGeom prst="rect">
            <a:avLst/>
          </a:prstGeom>
        </p:spPr>
        <p:txBody>
          <a:bodyPr wrap="none">
            <a:spAutoFit/>
          </a:bodyPr>
          <a:lstStyle/>
          <a:p>
            <a:r>
              <a:rPr lang="en-CA" sz="600" dirty="0">
                <a:latin typeface="Lettera Text Std" panose="020B0504020101020102" pitchFamily="34" charset="0"/>
              </a:rPr>
              <a:t>https://clipartion.com/free-clipart-13909/</a:t>
            </a:r>
          </a:p>
        </p:txBody>
      </p:sp>
    </p:spTree>
    <p:extLst>
      <p:ext uri="{BB962C8B-B14F-4D97-AF65-F5344CB8AC3E}">
        <p14:creationId xmlns:p14="http://schemas.microsoft.com/office/powerpoint/2010/main" val="3926453220"/>
      </p:ext>
    </p:extLst>
  </p:cSld>
  <p:clrMapOvr>
    <a:masterClrMapping/>
  </p:clrMapOvr>
  <mc:AlternateContent xmlns:mc="http://schemas.openxmlformats.org/markup-compatibility/2006" xmlns:p14="http://schemas.microsoft.com/office/powerpoint/2010/main">
    <mc:Choice Requires="p14">
      <p:transition spd="slow" p14:dur="2000" advTm="28176"/>
    </mc:Choice>
    <mc:Fallback xmlns="">
      <p:transition spd="slow" advTm="2817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5028" y="990600"/>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UTAPS – UT Grant Funding</a:t>
            </a:r>
            <a:endParaRPr sz="2400" dirty="0">
              <a:latin typeface="Lettera Text Std"/>
              <a:cs typeface="Lettera Text Std"/>
            </a:endParaRPr>
          </a:p>
        </p:txBody>
      </p:sp>
      <p:sp>
        <p:nvSpPr>
          <p:cNvPr id="3" name="object 3"/>
          <p:cNvSpPr txBox="1"/>
          <p:nvPr/>
        </p:nvSpPr>
        <p:spPr>
          <a:xfrm>
            <a:off x="511358" y="1531114"/>
            <a:ext cx="6588760" cy="3457678"/>
          </a:xfrm>
          <a:prstGeom prst="rect">
            <a:avLst/>
          </a:prstGeom>
        </p:spPr>
        <p:txBody>
          <a:bodyPr vert="horz" wrap="square" lIns="0" tIns="0" rIns="0" bIns="0" rtlCol="0">
            <a:spAutoFit/>
          </a:bodyPr>
          <a:lstStyle/>
          <a:p>
            <a:pPr marL="12700" marR="5080">
              <a:lnSpc>
                <a:spcPct val="107200"/>
              </a:lnSpc>
            </a:pPr>
            <a:r>
              <a:rPr lang="en-US" sz="1400" b="1" dirty="0">
                <a:latin typeface="Lettera Text Std" panose="020B0504020101020102" pitchFamily="34" charset="0"/>
              </a:rPr>
              <a:t>To be </a:t>
            </a:r>
            <a:r>
              <a:rPr lang="en-US" sz="1400" b="1" dirty="0">
                <a:solidFill>
                  <a:srgbClr val="C00000"/>
                </a:solidFill>
                <a:latin typeface="Lettera Text Std" panose="020B0504020101020102" pitchFamily="34" charset="0"/>
              </a:rPr>
              <a:t>eligible for UTAPS </a:t>
            </a:r>
            <a:r>
              <a:rPr lang="en-US" sz="1400" b="1" dirty="0">
                <a:latin typeface="Lettera Text Std" panose="020B0504020101020102" pitchFamily="34" charset="0"/>
              </a:rPr>
              <a:t>funding, you must:</a:t>
            </a:r>
            <a:br>
              <a:rPr lang="en-US" sz="1400" b="1" dirty="0">
                <a:latin typeface="Lettera Text Std" panose="020B0504020101020102" pitchFamily="34" charset="0"/>
              </a:rPr>
            </a:b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Be a Canadian citizen, permanent resident, or a protected person (recognized convention refugee); and</a:t>
            </a:r>
            <a:br>
              <a:rPr lang="en-US" sz="1400" b="1" dirty="0">
                <a:latin typeface="Lettera Text Std" panose="020B0504020101020102" pitchFamily="34" charset="0"/>
              </a:rPr>
            </a:b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Be enrolled in full-time studies during the Fall and/or Winter terms; and</a:t>
            </a:r>
            <a:br>
              <a:rPr lang="en-US" sz="1400" b="1" dirty="0">
                <a:latin typeface="Lettera Text Std" panose="020B0504020101020102" pitchFamily="34" charset="0"/>
              </a:rPr>
            </a:b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Be receiving Canadian government student aid, or First Nation’s band funding AND still be assessed to have unmet need); and</a:t>
            </a:r>
            <a:br>
              <a:rPr lang="en-US" sz="1400" b="1" dirty="0">
                <a:latin typeface="Lettera Text Std" panose="020B0504020101020102" pitchFamily="34" charset="0"/>
              </a:rPr>
            </a:b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Be enrolled in an UTAPS-eligible program.</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Note: International students and part-time students are not eligible for UTAPS.</a:t>
            </a:r>
          </a:p>
          <a:p>
            <a:pPr marL="12700" marR="5080">
              <a:lnSpc>
                <a:spcPct val="107200"/>
              </a:lnSpc>
            </a:pPr>
            <a:endParaRPr lang="en-US" sz="1400" b="1" dirty="0">
              <a:solidFill>
                <a:srgbClr val="D2232A"/>
              </a:solidFill>
              <a:latin typeface="Lettera Text Std" panose="020B0504020101020102" pitchFamily="34" charset="0"/>
            </a:endParaRPr>
          </a:p>
          <a:p>
            <a:pPr marL="12700" marR="5080">
              <a:lnSpc>
                <a:spcPct val="107200"/>
              </a:lnSpc>
            </a:pPr>
            <a:endParaRPr lang="en-US" sz="1400" b="1" dirty="0">
              <a:solidFill>
                <a:srgbClr val="D2232A"/>
              </a:solidFill>
              <a:latin typeface="Lettera Text Std" panose="020B0504020101020102" pitchFamily="34" charset="0"/>
            </a:endParaRP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1079162331"/>
      </p:ext>
    </p:extLst>
  </p:cSld>
  <p:clrMapOvr>
    <a:masterClrMapping/>
  </p:clrMapOvr>
  <mc:AlternateContent xmlns:mc="http://schemas.openxmlformats.org/markup-compatibility/2006" xmlns:p14="http://schemas.microsoft.com/office/powerpoint/2010/main">
    <mc:Choice Requires="p14">
      <p:transition spd="slow" p14:dur="2000" advTm="32013"/>
    </mc:Choice>
    <mc:Fallback xmlns="">
      <p:transition spd="slow" advTm="32013"/>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623890"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U of T Scholarships</a:t>
            </a:r>
          </a:p>
        </p:txBody>
      </p:sp>
      <p:sp>
        <p:nvSpPr>
          <p:cNvPr id="3" name="object 3"/>
          <p:cNvSpPr txBox="1"/>
          <p:nvPr/>
        </p:nvSpPr>
        <p:spPr>
          <a:xfrm>
            <a:off x="497840" y="2369314"/>
            <a:ext cx="5902960" cy="3918701"/>
          </a:xfrm>
          <a:prstGeom prst="rect">
            <a:avLst/>
          </a:prstGeom>
        </p:spPr>
        <p:txBody>
          <a:bodyPr vert="horz" wrap="square" lIns="0" tIns="0" rIns="0" bIns="0" rtlCol="0">
            <a:spAutoFit/>
          </a:bodyPr>
          <a:lstStyle/>
          <a:p>
            <a:pPr marL="12700" marR="5080">
              <a:lnSpc>
                <a:spcPct val="107200"/>
              </a:lnSpc>
            </a:pPr>
            <a:r>
              <a:rPr lang="en-US" sz="1400" b="1" dirty="0">
                <a:solidFill>
                  <a:srgbClr val="231F20"/>
                </a:solidFill>
                <a:latin typeface="Lettera Text Std"/>
                <a:cs typeface="Lettera Text Std"/>
              </a:rPr>
              <a:t>Financial need-based and merit-based scholarships are available. Applications are required and criteria varies.</a:t>
            </a: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r>
              <a:rPr lang="en-US" sz="1400" b="1" dirty="0">
                <a:solidFill>
                  <a:srgbClr val="D2232A"/>
                </a:solidFill>
                <a:latin typeface="Lettera Text Std"/>
                <a:cs typeface="Lettera Text Std"/>
              </a:rPr>
              <a:t>Learn more</a:t>
            </a:r>
            <a:r>
              <a:rPr lang="en-US" sz="1400" b="1" dirty="0">
                <a:solidFill>
                  <a:srgbClr val="231F20"/>
                </a:solidFill>
                <a:latin typeface="Lettera Text Std"/>
                <a:cs typeface="Lettera Text Std"/>
              </a:rPr>
              <a:t>:</a:t>
            </a: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r>
              <a:rPr lang="en-US" sz="1400" b="1" dirty="0">
                <a:solidFill>
                  <a:srgbClr val="D2232A"/>
                </a:solidFill>
                <a:latin typeface="Lettera Text Std" panose="020B0504020101020102" pitchFamily="34" charset="0"/>
              </a:rPr>
              <a:t>UT Enrolment Services</a:t>
            </a:r>
            <a:endParaRPr lang="en-US" sz="1400" b="1" dirty="0">
              <a:solidFill>
                <a:srgbClr val="D2232A"/>
              </a:solidFill>
              <a:latin typeface="Lettera Text Std" panose="020B0504020101020102" pitchFamily="34" charset="0"/>
              <a:hlinkClick r:id="rId3"/>
            </a:endParaRPr>
          </a:p>
          <a:p>
            <a:pPr marL="12700" marR="5080">
              <a:lnSpc>
                <a:spcPct val="107200"/>
              </a:lnSpc>
            </a:pPr>
            <a:r>
              <a:rPr lang="en-US" sz="1400" b="1" dirty="0">
                <a:solidFill>
                  <a:srgbClr val="D2232A"/>
                </a:solidFill>
                <a:latin typeface="Lettera Text Std" panose="020B0504020101020102" pitchFamily="34" charset="0"/>
                <a:hlinkClick r:id="rId3"/>
              </a:rPr>
              <a:t>future.utoronto.ca/finances/scholarships</a:t>
            </a:r>
            <a:endParaRPr lang="en-US" sz="1400" b="1" dirty="0">
              <a:solidFill>
                <a:srgbClr val="D2232A"/>
              </a:solidFill>
              <a:latin typeface="Lettera Text Std" panose="020B0504020101020102" pitchFamily="34" charset="0"/>
            </a:endParaRPr>
          </a:p>
          <a:p>
            <a:pPr marL="12700" marR="5080">
              <a:lnSpc>
                <a:spcPct val="107200"/>
              </a:lnSpc>
            </a:pPr>
            <a:endParaRPr lang="en-US" sz="1400" b="1" dirty="0">
              <a:solidFill>
                <a:srgbClr val="D2232A"/>
              </a:solidFill>
              <a:latin typeface="Lettera Text Std" panose="020B0504020101020102" pitchFamily="34" charset="0"/>
            </a:endParaRPr>
          </a:p>
          <a:p>
            <a:pPr marL="12700" marR="5080">
              <a:lnSpc>
                <a:spcPct val="107200"/>
              </a:lnSpc>
            </a:pPr>
            <a:r>
              <a:rPr lang="en-US" sz="1400" b="1" dirty="0" err="1">
                <a:solidFill>
                  <a:srgbClr val="D2232A"/>
                </a:solidFill>
                <a:latin typeface="Lettera Text Std" panose="020B0504020101020102" pitchFamily="34" charset="0"/>
              </a:rPr>
              <a:t>Ulife</a:t>
            </a:r>
            <a:r>
              <a:rPr lang="en-US" sz="1400" b="1" dirty="0">
                <a:solidFill>
                  <a:srgbClr val="D2232A"/>
                </a:solidFill>
                <a:latin typeface="Lettera Text Std" panose="020B0504020101020102" pitchFamily="34" charset="0"/>
              </a:rPr>
              <a:t>:</a:t>
            </a:r>
          </a:p>
          <a:p>
            <a:pPr marL="12700" marR="5080">
              <a:lnSpc>
                <a:spcPct val="107200"/>
              </a:lnSpc>
            </a:pPr>
            <a:r>
              <a:rPr lang="en-US" sz="1400" b="1" dirty="0">
                <a:solidFill>
                  <a:srgbClr val="D2232A"/>
                </a:solidFill>
                <a:latin typeface="Lettera Text Std" panose="020B0504020101020102" pitchFamily="34" charset="0"/>
                <a:hlinkClick r:id="rId4"/>
              </a:rPr>
              <a:t>https://www.ulife.utoronto.ca/opportunities/list </a:t>
            </a:r>
            <a:endParaRPr lang="en-US" sz="1400" b="1" dirty="0">
              <a:solidFill>
                <a:srgbClr val="D2232A"/>
              </a:solidFill>
              <a:latin typeface="Lettera Text Std" panose="020B0504020101020102" pitchFamily="34" charset="0"/>
            </a:endParaRPr>
          </a:p>
          <a:p>
            <a:pPr marL="12700" marR="5080">
              <a:lnSpc>
                <a:spcPct val="107200"/>
              </a:lnSpc>
            </a:pPr>
            <a:endParaRPr lang="en-US" sz="1400" b="1" dirty="0">
              <a:solidFill>
                <a:srgbClr val="D2232A"/>
              </a:solidFill>
              <a:latin typeface="Lettera Text Std" panose="020B0504020101020102" pitchFamily="34" charset="0"/>
            </a:endParaRPr>
          </a:p>
          <a:p>
            <a:pPr marL="12700" marR="5080">
              <a:lnSpc>
                <a:spcPct val="107200"/>
              </a:lnSpc>
            </a:pPr>
            <a:r>
              <a:rPr lang="en-US" sz="1400" b="1" dirty="0">
                <a:solidFill>
                  <a:srgbClr val="D2232A"/>
                </a:solidFill>
                <a:latin typeface="Lettera Text Std" panose="020B0504020101020102" pitchFamily="34" charset="0"/>
              </a:rPr>
              <a:t>Awards explorer</a:t>
            </a:r>
          </a:p>
          <a:p>
            <a:pPr marL="12700" marR="5080">
              <a:lnSpc>
                <a:spcPct val="107200"/>
              </a:lnSpc>
            </a:pPr>
            <a:r>
              <a:rPr lang="en-US" sz="1400" b="1" dirty="0">
                <a:solidFill>
                  <a:srgbClr val="D2232A"/>
                </a:solidFill>
                <a:latin typeface="Lettera Text Std" panose="020B0504020101020102" pitchFamily="34" charset="0"/>
                <a:hlinkClick r:id="rId5"/>
              </a:rPr>
              <a:t>https://awardexplorer.utoronto.ca/</a:t>
            </a:r>
            <a:r>
              <a:rPr lang="en-US" sz="1400" b="1" dirty="0">
                <a:solidFill>
                  <a:srgbClr val="D2232A"/>
                </a:solidFill>
                <a:latin typeface="Lettera Text Std" panose="020B0504020101020102" pitchFamily="34" charset="0"/>
              </a:rPr>
              <a:t> </a:t>
            </a:r>
          </a:p>
          <a:p>
            <a:pPr marL="12700" marR="5080">
              <a:lnSpc>
                <a:spcPct val="107200"/>
              </a:lnSpc>
            </a:pPr>
            <a:r>
              <a:rPr lang="en-US" sz="1400" b="1" dirty="0">
                <a:solidFill>
                  <a:srgbClr val="D2232A"/>
                </a:solidFill>
                <a:latin typeface="Lettera Text Std" panose="020B0504020101020102" pitchFamily="34" charset="0"/>
              </a:rPr>
              <a:t/>
            </a:r>
            <a:br>
              <a:rPr lang="en-US" sz="1400" b="1" dirty="0">
                <a:solidFill>
                  <a:srgbClr val="D2232A"/>
                </a:solidFill>
                <a:latin typeface="Lettera Text Std" panose="020B0504020101020102" pitchFamily="34" charset="0"/>
              </a:rPr>
            </a:br>
            <a:r>
              <a:rPr lang="en-US" sz="1400" b="1" dirty="0">
                <a:solidFill>
                  <a:srgbClr val="D2232A"/>
                </a:solidFill>
                <a:latin typeface="Lettera Text Std" panose="020B0504020101020102" pitchFamily="34" charset="0"/>
              </a:rPr>
              <a:t/>
            </a:r>
            <a:br>
              <a:rPr lang="en-US" sz="1400" b="1" dirty="0">
                <a:solidFill>
                  <a:srgbClr val="D2232A"/>
                </a:solidFill>
                <a:latin typeface="Lettera Text Std" panose="020B0504020101020102" pitchFamily="34" charset="0"/>
              </a:rPr>
            </a:br>
            <a:endParaRPr lang="en-US" sz="1400" b="1" dirty="0">
              <a:solidFill>
                <a:srgbClr val="D2232A"/>
              </a:solidFill>
              <a:latin typeface="Lettera Text Std" panose="020B0504020101020102" pitchFamily="34" charset="0"/>
            </a:endParaRP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3194076551"/>
      </p:ext>
    </p:extLst>
  </p:cSld>
  <p:clrMapOvr>
    <a:masterClrMapping/>
  </p:clrMapOvr>
  <mc:AlternateContent xmlns:mc="http://schemas.openxmlformats.org/markup-compatibility/2006" xmlns:p14="http://schemas.microsoft.com/office/powerpoint/2010/main">
    <mc:Choice Requires="p14">
      <p:transition spd="slow" p14:dur="2000" advTm="27492"/>
    </mc:Choice>
    <mc:Fallback xmlns="">
      <p:transition spd="slow" advTm="27492"/>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Daniels Awards</a:t>
            </a:r>
            <a:endParaRPr sz="2400" dirty="0">
              <a:latin typeface="Lettera Text Std"/>
              <a:cs typeface="Lettera Text Std"/>
            </a:endParaRPr>
          </a:p>
        </p:txBody>
      </p:sp>
      <p:sp>
        <p:nvSpPr>
          <p:cNvPr id="3" name="object 3"/>
          <p:cNvSpPr txBox="1"/>
          <p:nvPr/>
        </p:nvSpPr>
        <p:spPr>
          <a:xfrm>
            <a:off x="497840" y="2369314"/>
            <a:ext cx="5064760" cy="5301772"/>
          </a:xfrm>
          <a:prstGeom prst="rect">
            <a:avLst/>
          </a:prstGeom>
        </p:spPr>
        <p:txBody>
          <a:bodyPr vert="horz" wrap="square" lIns="0" tIns="0" rIns="0" bIns="0" rtlCol="0">
            <a:spAutoFit/>
          </a:bodyPr>
          <a:lstStyle/>
          <a:p>
            <a:pPr marL="12700" marR="5080">
              <a:lnSpc>
                <a:spcPct val="107200"/>
              </a:lnSpc>
            </a:pPr>
            <a:r>
              <a:rPr lang="en-US" sz="1400" b="1" dirty="0">
                <a:latin typeface="Lettera Text Std" panose="020B0504020101020102" pitchFamily="34" charset="0"/>
              </a:rPr>
              <a:t>Full-time undergraduate students are eligible for Daniels awards:</a:t>
            </a:r>
          </a:p>
          <a:p>
            <a:pPr marL="12700" marR="5080">
              <a:lnSpc>
                <a:spcPct val="107200"/>
              </a:lnSpc>
            </a:pP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Admissions – offers already made as part of admissions offer</a:t>
            </a: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In-course – while registered at Daniels</a:t>
            </a: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Graduating</a:t>
            </a:r>
          </a:p>
          <a:p>
            <a:pPr marL="298450" marR="5080" indent="-285750">
              <a:lnSpc>
                <a:spcPct val="107200"/>
              </a:lnSpc>
              <a:buFont typeface="Arial" panose="020B0604020202020204" pitchFamily="34" charset="0"/>
              <a:buChar char="•"/>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Awards available for both merit and financial need.</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Most awards do not need applications. If applications are required, students will get a Call for Applications via their utoronto.ca email account.</a:t>
            </a:r>
          </a:p>
          <a:p>
            <a:pPr marL="298450" marR="5080" indent="-285750">
              <a:lnSpc>
                <a:spcPct val="107200"/>
              </a:lnSpc>
              <a:buFont typeface="Arial" panose="020B0604020202020204" pitchFamily="34" charset="0"/>
              <a:buChar char="•"/>
            </a:pPr>
            <a:endParaRPr lang="en-US" sz="1400" b="1" dirty="0">
              <a:latin typeface="Lettera Text Std" panose="020B0504020101020102" pitchFamily="34" charset="0"/>
            </a:endParaRPr>
          </a:p>
          <a:p>
            <a:pPr marL="12700" marR="5080">
              <a:lnSpc>
                <a:spcPct val="107200"/>
              </a:lnSpc>
            </a:pPr>
            <a:r>
              <a:rPr lang="en-US" sz="1400" b="1" dirty="0">
                <a:solidFill>
                  <a:srgbClr val="D2232A"/>
                </a:solidFill>
                <a:latin typeface="Lettera Text Std" panose="020B0504020101020102" pitchFamily="34" charset="0"/>
              </a:rPr>
              <a:t>Learn more</a:t>
            </a:r>
            <a:r>
              <a:rPr lang="en-US" sz="1400" b="1" dirty="0">
                <a:latin typeface="Lettera Text Std" panose="020B0504020101020102" pitchFamily="34" charset="0"/>
              </a:rPr>
              <a:t>:</a:t>
            </a:r>
            <a:br>
              <a:rPr lang="en-US" sz="1400" b="1" dirty="0">
                <a:latin typeface="Lettera Text Std" panose="020B0504020101020102" pitchFamily="34" charset="0"/>
              </a:rPr>
            </a:b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hlinkClick r:id="rId3"/>
              </a:rPr>
              <a:t>https://www.daniels.utoronto.ca/undergraduate-awards</a:t>
            </a:r>
            <a:r>
              <a:rPr lang="en-US" sz="1400" b="1" dirty="0">
                <a:latin typeface="Lettera Text Std" panose="020B0504020101020102" pitchFamily="34" charset="0"/>
              </a:rPr>
              <a:t> </a:t>
            </a:r>
          </a:p>
          <a:p>
            <a:pPr marL="12700" marR="5080">
              <a:lnSpc>
                <a:spcPct val="107200"/>
              </a:lnSpc>
            </a:pPr>
            <a:endParaRPr lang="en-US" sz="1400" b="1" dirty="0">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1369326780"/>
      </p:ext>
    </p:extLst>
  </p:cSld>
  <p:clrMapOvr>
    <a:masterClrMapping/>
  </p:clrMapOvr>
  <mc:AlternateContent xmlns:mc="http://schemas.openxmlformats.org/markup-compatibility/2006" xmlns:p14="http://schemas.microsoft.com/office/powerpoint/2010/main">
    <mc:Choice Requires="p14">
      <p:transition spd="slow" p14:dur="2000" advTm="29148"/>
    </mc:Choice>
    <mc:Fallback xmlns="">
      <p:transition spd="slow" advTm="29148"/>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Daniels Grants</a:t>
            </a:r>
            <a:endParaRPr sz="2400" dirty="0">
              <a:latin typeface="Lettera Text Std"/>
              <a:cs typeface="Lettera Text Std"/>
            </a:endParaRPr>
          </a:p>
        </p:txBody>
      </p:sp>
      <p:sp>
        <p:nvSpPr>
          <p:cNvPr id="3" name="object 3"/>
          <p:cNvSpPr txBox="1"/>
          <p:nvPr/>
        </p:nvSpPr>
        <p:spPr>
          <a:xfrm>
            <a:off x="497840" y="2369314"/>
            <a:ext cx="5064760" cy="2996654"/>
          </a:xfrm>
          <a:prstGeom prst="rect">
            <a:avLst/>
          </a:prstGeom>
        </p:spPr>
        <p:txBody>
          <a:bodyPr vert="horz" wrap="square" lIns="0" tIns="0" rIns="0" bIns="0" rtlCol="0">
            <a:spAutoFit/>
          </a:bodyPr>
          <a:lstStyle/>
          <a:p>
            <a:pPr marL="12700" marR="5080">
              <a:lnSpc>
                <a:spcPct val="107200"/>
              </a:lnSpc>
            </a:pPr>
            <a:r>
              <a:rPr lang="en-US" sz="1400" b="1" dirty="0">
                <a:latin typeface="Lettera Text Std" panose="020B0504020101020102" pitchFamily="34" charset="0"/>
              </a:rPr>
              <a:t>In cases of exceptional need, full-time students receiving OSAP, out-of-province, or First Nations funding may apply for Daniels grants starting in October of each year.</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Completed grant applications are submitted to the Office of the Registrar and Student Services</a:t>
            </a: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By </a:t>
            </a:r>
            <a:r>
              <a:rPr lang="en-US" sz="1400" b="1" dirty="0">
                <a:solidFill>
                  <a:srgbClr val="C00000"/>
                </a:solidFill>
                <a:latin typeface="Lettera Text Std" panose="020B0504020101020102" pitchFamily="34" charset="0"/>
              </a:rPr>
              <a:t>November 1</a:t>
            </a:r>
            <a:r>
              <a:rPr lang="en-US" sz="1400" b="1" dirty="0">
                <a:latin typeface="Lettera Text Std" panose="020B0504020101020102" pitchFamily="34" charset="0"/>
              </a:rPr>
              <a:t> for the fall session</a:t>
            </a: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By </a:t>
            </a:r>
            <a:r>
              <a:rPr lang="en-US" sz="1400" b="1" dirty="0">
                <a:solidFill>
                  <a:srgbClr val="C00000"/>
                </a:solidFill>
                <a:latin typeface="Lettera Text Std" panose="020B0504020101020102" pitchFamily="34" charset="0"/>
              </a:rPr>
              <a:t>March 1</a:t>
            </a:r>
            <a:r>
              <a:rPr lang="en-US" sz="1400" b="1" dirty="0">
                <a:latin typeface="Lettera Text Std" panose="020B0504020101020102" pitchFamily="34" charset="0"/>
              </a:rPr>
              <a:t> for the winter session. </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We advise that students make an appointment to discuss their completed application.</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Online applications will be available in the fall.</a:t>
            </a: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3651490065"/>
      </p:ext>
    </p:extLst>
  </p:cSld>
  <p:clrMapOvr>
    <a:masterClrMapping/>
  </p:clrMapOvr>
  <mc:AlternateContent xmlns:mc="http://schemas.openxmlformats.org/markup-compatibility/2006" xmlns:p14="http://schemas.microsoft.com/office/powerpoint/2010/main">
    <mc:Choice Requires="p14">
      <p:transition spd="slow" p14:dur="2000" advTm="24053"/>
    </mc:Choice>
    <mc:Fallback xmlns="">
      <p:transition spd="slow" advTm="24053"/>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6737" y="1154061"/>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Employment</a:t>
            </a:r>
          </a:p>
        </p:txBody>
      </p:sp>
      <p:sp>
        <p:nvSpPr>
          <p:cNvPr id="3" name="object 3"/>
          <p:cNvSpPr txBox="1"/>
          <p:nvPr/>
        </p:nvSpPr>
        <p:spPr>
          <a:xfrm>
            <a:off x="523067" y="1694575"/>
            <a:ext cx="5064760" cy="4149213"/>
          </a:xfrm>
          <a:prstGeom prst="rect">
            <a:avLst/>
          </a:prstGeom>
        </p:spPr>
        <p:txBody>
          <a:bodyPr vert="horz" wrap="square" lIns="0" tIns="0" rIns="0" bIns="0" rtlCol="0">
            <a:spAutoFit/>
          </a:bodyPr>
          <a:lstStyle/>
          <a:p>
            <a:pPr marL="12700" marR="5080">
              <a:lnSpc>
                <a:spcPct val="107200"/>
              </a:lnSpc>
            </a:pPr>
            <a:r>
              <a:rPr lang="en-US" sz="1400" b="1" dirty="0">
                <a:latin typeface="Lettera Text Std" panose="020B0504020101020102" pitchFamily="34" charset="0"/>
              </a:rPr>
              <a:t>Full-time summer employment</a:t>
            </a: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an excellent way to help fund your studies. </a:t>
            </a: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expectation for OSAP, UTAPS, and Daniels Grants. If you are unable to find work during the summer, keep a weekly log of your search efforts.</a:t>
            </a:r>
            <a:r>
              <a:rPr lang="en-US" sz="1400" dirty="0">
                <a:latin typeface="Lettera Text Std" panose="020B0504020101020102" pitchFamily="34" charset="0"/>
              </a:rPr>
              <a:t/>
            </a:r>
            <a:br>
              <a:rPr lang="en-US" sz="1400" dirty="0">
                <a:latin typeface="Lettera Text Std" panose="020B0504020101020102" pitchFamily="34" charset="0"/>
              </a:rPr>
            </a:b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Part-time employment during the academic year (work-study program)</a:t>
            </a: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Consider working 10-12 hours per week or fewer so that you have time for schoolwork and other activities  </a:t>
            </a: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The university offers some on-campus employment opportunities through the work-study program</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solidFill>
                  <a:srgbClr val="D2232A"/>
                </a:solidFill>
                <a:latin typeface="Lettera Text Std" panose="020B0504020101020102" pitchFamily="34" charset="0"/>
              </a:rPr>
              <a:t>Learn more</a:t>
            </a:r>
            <a:r>
              <a:rPr lang="en-US" sz="1400" b="1" dirty="0">
                <a:latin typeface="Lettera Text Std" panose="020B0504020101020102" pitchFamily="34" charset="0"/>
              </a:rPr>
              <a:t>:</a:t>
            </a:r>
            <a:endParaRPr lang="en-US" sz="1400" dirty="0">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U of T Career Exploration &amp; Education</a:t>
            </a:r>
          </a:p>
          <a:p>
            <a:pPr marL="12700" marR="5080">
              <a:lnSpc>
                <a:spcPct val="107200"/>
              </a:lnSpc>
            </a:pPr>
            <a:r>
              <a:rPr lang="en-US" sz="1400" b="1" dirty="0">
                <a:solidFill>
                  <a:srgbClr val="D2232A"/>
                </a:solidFill>
                <a:latin typeface="Lettera Text Std" panose="020B0504020101020102" pitchFamily="34" charset="0"/>
                <a:hlinkClick r:id="rId3"/>
              </a:rPr>
              <a:t>studentlife.utoronto.ca/cc</a:t>
            </a:r>
            <a:endParaRPr lang="en-US" sz="1400" b="1" dirty="0">
              <a:solidFill>
                <a:srgbClr val="D2232A"/>
              </a:solidFill>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951636965"/>
      </p:ext>
    </p:extLst>
  </p:cSld>
  <p:clrMapOvr>
    <a:masterClrMapping/>
  </p:clrMapOvr>
  <mc:AlternateContent xmlns:mc="http://schemas.openxmlformats.org/markup-compatibility/2006" xmlns:p14="http://schemas.microsoft.com/office/powerpoint/2010/main">
    <mc:Choice Requires="p14">
      <p:transition spd="slow" p14:dur="2000" advTm="23268"/>
    </mc:Choice>
    <mc:Fallback xmlns="">
      <p:transition spd="slow" advTm="23268"/>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Student Line of Credit</a:t>
            </a:r>
            <a:endParaRPr sz="2400" dirty="0">
              <a:latin typeface="Lettera Text Std"/>
              <a:cs typeface="Lettera Text Std"/>
            </a:endParaRPr>
          </a:p>
        </p:txBody>
      </p:sp>
      <p:sp>
        <p:nvSpPr>
          <p:cNvPr id="3" name="object 3"/>
          <p:cNvSpPr txBox="1"/>
          <p:nvPr/>
        </p:nvSpPr>
        <p:spPr>
          <a:xfrm>
            <a:off x="497840" y="2369314"/>
            <a:ext cx="5064760" cy="2766142"/>
          </a:xfrm>
          <a:prstGeom prst="rect">
            <a:avLst/>
          </a:prstGeom>
        </p:spPr>
        <p:txBody>
          <a:bodyPr vert="horz" wrap="square" lIns="0" tIns="0" rIns="0" bIns="0" rtlCol="0">
            <a:spAutoFit/>
          </a:bodyPr>
          <a:lstStyle/>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Alternative if government student funding is insufficient or not available</a:t>
            </a:r>
            <a:br>
              <a:rPr lang="en-US" sz="1400" b="1" dirty="0">
                <a:latin typeface="Lettera Text Std" panose="020B0504020101020102" pitchFamily="34" charset="0"/>
              </a:rPr>
            </a:b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Needed: a co-signer with excellent Canadian credit history</a:t>
            </a:r>
            <a:br>
              <a:rPr lang="en-US" sz="1400" b="1" dirty="0">
                <a:latin typeface="Lettera Text Std" panose="020B0504020101020102" pitchFamily="34" charset="0"/>
              </a:rPr>
            </a:b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Repayment 6-12 months after leaving full-time studies. </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solidFill>
                  <a:srgbClr val="D2232A"/>
                </a:solidFill>
                <a:latin typeface="Lettera Text Std" panose="020B0504020101020102" pitchFamily="34" charset="0"/>
              </a:rPr>
              <a:t>Learn more</a:t>
            </a:r>
            <a:r>
              <a:rPr lang="en-US" sz="1400" b="1" dirty="0">
                <a:latin typeface="Lettera Text Std" panose="020B0504020101020102" pitchFamily="34" charset="0"/>
              </a:rPr>
              <a:t>:</a:t>
            </a:r>
            <a:br>
              <a:rPr lang="en-US" sz="1400" b="1" dirty="0">
                <a:latin typeface="Lettera Text Std" panose="020B0504020101020102" pitchFamily="34" charset="0"/>
              </a:rPr>
            </a:b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Speak with your bank/financial institution.</a:t>
            </a:r>
          </a:p>
          <a:p>
            <a:pPr marL="12700" marR="5080">
              <a:lnSpc>
                <a:spcPct val="107200"/>
              </a:lnSpc>
            </a:pPr>
            <a:endParaRPr lang="en-US" sz="1400" b="1" dirty="0">
              <a:latin typeface="Lettera Text Std" panose="020B0504020101020102" pitchFamily="34" charset="0"/>
            </a:endParaRP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506025308"/>
      </p:ext>
    </p:extLst>
  </p:cSld>
  <p:clrMapOvr>
    <a:masterClrMapping/>
  </p:clrMapOvr>
  <mc:AlternateContent xmlns:mc="http://schemas.openxmlformats.org/markup-compatibility/2006" xmlns:p14="http://schemas.microsoft.com/office/powerpoint/2010/main">
    <mc:Choice Requires="p14">
      <p:transition spd="slow" p14:dur="2000" advTm="26020"/>
    </mc:Choice>
    <mc:Fallback xmlns="">
      <p:transition spd="slow" advTm="2602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Other Sources</a:t>
            </a:r>
            <a:endParaRPr sz="2400" dirty="0">
              <a:latin typeface="Lettera Text Std"/>
              <a:cs typeface="Lettera Text Std"/>
            </a:endParaRPr>
          </a:p>
        </p:txBody>
      </p:sp>
      <p:sp>
        <p:nvSpPr>
          <p:cNvPr id="3" name="object 3"/>
          <p:cNvSpPr txBox="1"/>
          <p:nvPr/>
        </p:nvSpPr>
        <p:spPr>
          <a:xfrm>
            <a:off x="497840" y="2369314"/>
            <a:ext cx="5750560" cy="3227165"/>
          </a:xfrm>
          <a:prstGeom prst="rect">
            <a:avLst/>
          </a:prstGeom>
        </p:spPr>
        <p:txBody>
          <a:bodyPr vert="horz" wrap="square" lIns="0" tIns="0" rIns="0" bIns="0" rtlCol="0">
            <a:spAutoFit/>
          </a:bodyPr>
          <a:lstStyle/>
          <a:p>
            <a:pPr marL="12700" marR="5080">
              <a:lnSpc>
                <a:spcPct val="107200"/>
              </a:lnSpc>
            </a:pPr>
            <a:r>
              <a:rPr lang="en-US" sz="1400" b="1" dirty="0">
                <a:latin typeface="Lettera Text Std" panose="020B0504020101020102" pitchFamily="34" charset="0"/>
              </a:rPr>
              <a:t>External Scholarships &amp; Bursaries</a:t>
            </a:r>
          </a:p>
          <a:p>
            <a:pPr marL="12700" marR="5080">
              <a:lnSpc>
                <a:spcPct val="107200"/>
              </a:lnSpc>
            </a:pPr>
            <a:r>
              <a:rPr lang="en-US" sz="1400" b="1" dirty="0">
                <a:solidFill>
                  <a:srgbClr val="D2232A"/>
                </a:solidFill>
                <a:latin typeface="Lettera Text Std" panose="020B0504020101020102" pitchFamily="34" charset="0"/>
              </a:rPr>
              <a:t>https://yconic.com</a:t>
            </a:r>
          </a:p>
          <a:p>
            <a:pPr marL="12700" marR="5080">
              <a:lnSpc>
                <a:spcPct val="107200"/>
              </a:lnSpc>
            </a:pPr>
            <a:r>
              <a:rPr lang="en-US" sz="1400" b="1" dirty="0">
                <a:solidFill>
                  <a:srgbClr val="D2232A"/>
                </a:solidFill>
                <a:latin typeface="Lettera Text Std" panose="020B0504020101020102" pitchFamily="34" charset="0"/>
              </a:rPr>
              <a:t>scholarshipscanada.com</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National Student Loans Service Centre</a:t>
            </a:r>
          </a:p>
          <a:p>
            <a:pPr marL="12700" marR="5080">
              <a:lnSpc>
                <a:spcPct val="107200"/>
              </a:lnSpc>
            </a:pPr>
            <a:r>
              <a:rPr lang="en-US" sz="1400" b="1" dirty="0">
                <a:solidFill>
                  <a:srgbClr val="D2232A"/>
                </a:solidFill>
                <a:latin typeface="Lettera Text Std" panose="020B0504020101020102" pitchFamily="34" charset="0"/>
              </a:rPr>
              <a:t>canlearn.ca</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Community Resources</a:t>
            </a:r>
          </a:p>
          <a:p>
            <a:pPr marL="12700" marR="5080">
              <a:lnSpc>
                <a:spcPct val="107200"/>
              </a:lnSpc>
            </a:pPr>
            <a:r>
              <a:rPr lang="en-US" sz="1400" b="1" dirty="0">
                <a:solidFill>
                  <a:srgbClr val="D2232A"/>
                </a:solidFill>
                <a:latin typeface="Lettera Text Std" panose="020B0504020101020102" pitchFamily="34" charset="0"/>
              </a:rPr>
              <a:t>Rotary Club, Lions Club, other associations</a:t>
            </a:r>
          </a:p>
          <a:p>
            <a:pPr marL="12700" marR="5080">
              <a:lnSpc>
                <a:spcPct val="107200"/>
              </a:lnSpc>
            </a:pPr>
            <a:r>
              <a:rPr lang="en-US" sz="1400" b="1" dirty="0">
                <a:solidFill>
                  <a:srgbClr val="D2232A"/>
                </a:solidFill>
                <a:latin typeface="Lettera Text Std" panose="020B0504020101020102" pitchFamily="34" charset="0"/>
              </a:rPr>
              <a:t>Charitable Organizations</a:t>
            </a:r>
          </a:p>
          <a:p>
            <a:pPr marL="12700" marR="5080">
              <a:lnSpc>
                <a:spcPct val="107200"/>
              </a:lnSpc>
            </a:pPr>
            <a:r>
              <a:rPr lang="en-US" sz="1400" b="1" dirty="0">
                <a:solidFill>
                  <a:srgbClr val="D2232A"/>
                </a:solidFill>
                <a:latin typeface="Lettera Text Std" panose="020B0504020101020102" pitchFamily="34" charset="0"/>
              </a:rPr>
              <a:t>Parent’s/student’s place of employment</a:t>
            </a:r>
          </a:p>
          <a:p>
            <a:pPr marL="12700" marR="5080">
              <a:lnSpc>
                <a:spcPct val="107200"/>
              </a:lnSpc>
            </a:pPr>
            <a:endParaRPr lang="en-US" sz="1400" b="1" dirty="0">
              <a:solidFill>
                <a:srgbClr val="D2232A"/>
              </a:solidFill>
              <a:latin typeface="Lettera Text Std" panose="020B0504020101020102" pitchFamily="34" charset="0"/>
            </a:endParaRPr>
          </a:p>
          <a:p>
            <a:pPr marL="12700" marR="5080">
              <a:lnSpc>
                <a:spcPct val="107200"/>
              </a:lnSpc>
            </a:pPr>
            <a:r>
              <a:rPr lang="en-US" sz="1400" b="1" dirty="0">
                <a:solidFill>
                  <a:srgbClr val="D2232A"/>
                </a:solidFill>
                <a:latin typeface="Lettera Text Std" panose="020B0504020101020102" pitchFamily="34" charset="0"/>
              </a:rPr>
              <a:t>Financial Consumer Agency of Canada</a:t>
            </a:r>
          </a:p>
          <a:p>
            <a:pPr marL="12700" marR="5080">
              <a:lnSpc>
                <a:spcPct val="107200"/>
              </a:lnSpc>
            </a:pPr>
            <a:r>
              <a:rPr lang="en-US" sz="1400" b="1" dirty="0">
                <a:solidFill>
                  <a:srgbClr val="D2232A"/>
                </a:solidFill>
                <a:latin typeface="Lettera Text Std" panose="020B0504020101020102" pitchFamily="34" charset="0"/>
              </a:rPr>
              <a:t>Credit Counselling Canada</a:t>
            </a: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175577012"/>
      </p:ext>
    </p:extLst>
  </p:cSld>
  <p:clrMapOvr>
    <a:masterClrMapping/>
  </p:clrMapOvr>
  <mc:AlternateContent xmlns:mc="http://schemas.openxmlformats.org/markup-compatibility/2006" xmlns:p14="http://schemas.microsoft.com/office/powerpoint/2010/main">
    <mc:Choice Requires="p14">
      <p:transition spd="slow" p14:dur="2000" advTm="20058"/>
    </mc:Choice>
    <mc:Fallback xmlns="">
      <p:transition spd="slow" advTm="20058"/>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Financial Aid Counselling</a:t>
            </a:r>
            <a:endParaRPr sz="2400" dirty="0">
              <a:latin typeface="Lettera Text Std"/>
              <a:cs typeface="Lettera Text Std"/>
            </a:endParaRPr>
          </a:p>
        </p:txBody>
      </p:sp>
      <p:sp>
        <p:nvSpPr>
          <p:cNvPr id="3" name="object 3"/>
          <p:cNvSpPr txBox="1"/>
          <p:nvPr/>
        </p:nvSpPr>
        <p:spPr>
          <a:xfrm>
            <a:off x="497840" y="2369314"/>
            <a:ext cx="5674360" cy="2074607"/>
          </a:xfrm>
          <a:prstGeom prst="rect">
            <a:avLst/>
          </a:prstGeom>
        </p:spPr>
        <p:txBody>
          <a:bodyPr vert="horz" wrap="square" lIns="0" tIns="0" rIns="0" bIns="0" rtlCol="0">
            <a:spAutoFit/>
          </a:bodyPr>
          <a:lstStyle/>
          <a:p>
            <a:pPr marL="12700" marR="5080">
              <a:lnSpc>
                <a:spcPct val="107200"/>
              </a:lnSpc>
            </a:pPr>
            <a:r>
              <a:rPr lang="en-US" sz="1400" b="1" dirty="0">
                <a:latin typeface="Lettera Text Std" panose="020B0504020101020102" pitchFamily="34" charset="0"/>
              </a:rPr>
              <a:t>Advisors assist with financial management including budgeting and also provide information about Canadian and United States government assistance programs,  scholarships, grants, and  UTAPS. </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Available through both the Daniels Faculty and Enrolment Services. </a:t>
            </a:r>
          </a:p>
          <a:p>
            <a:pPr marL="12700" marR="5080">
              <a:lnSpc>
                <a:spcPct val="107200"/>
              </a:lnSpc>
            </a:pPr>
            <a:endParaRPr lang="en-US" sz="1400" b="1" dirty="0">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graphicFrame>
        <p:nvGraphicFramePr>
          <p:cNvPr id="22" name="Table 21"/>
          <p:cNvGraphicFramePr>
            <a:graphicFrameLocks noGrp="1"/>
          </p:cNvGraphicFramePr>
          <p:nvPr>
            <p:extLst>
              <p:ext uri="{D42A27DB-BD31-4B8C-83A1-F6EECF244321}">
                <p14:modId xmlns:p14="http://schemas.microsoft.com/office/powerpoint/2010/main" val="1147949232"/>
              </p:ext>
            </p:extLst>
          </p:nvPr>
        </p:nvGraphicFramePr>
        <p:xfrm>
          <a:off x="444500" y="4084024"/>
          <a:ext cx="6096000" cy="21310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26785642"/>
                    </a:ext>
                  </a:extLst>
                </a:gridCol>
                <a:gridCol w="3048000">
                  <a:extLst>
                    <a:ext uri="{9D8B030D-6E8A-4147-A177-3AD203B41FA5}">
                      <a16:colId xmlns:a16="http://schemas.microsoft.com/office/drawing/2014/main" val="278413567"/>
                    </a:ext>
                  </a:extLst>
                </a:gridCol>
              </a:tblGrid>
              <a:tr h="370840">
                <a:tc>
                  <a:txBody>
                    <a:bodyPr/>
                    <a:lstStyle/>
                    <a:p>
                      <a:pPr marL="12700" marR="5080">
                        <a:lnSpc>
                          <a:spcPct val="107200"/>
                        </a:lnSpc>
                      </a:pPr>
                      <a:r>
                        <a:rPr lang="en-US" sz="1400" b="1" dirty="0">
                          <a:solidFill>
                            <a:srgbClr val="D2232A"/>
                          </a:solidFill>
                          <a:latin typeface="Lettera Text Std" panose="020B0504020101020102" pitchFamily="34" charset="0"/>
                        </a:rPr>
                        <a:t>Daniels Faculty</a:t>
                      </a:r>
                    </a:p>
                    <a:p>
                      <a:pPr marL="12700" marR="5080">
                        <a:lnSpc>
                          <a:spcPct val="107200"/>
                        </a:lnSpc>
                      </a:pPr>
                      <a:r>
                        <a:rPr lang="en-US" sz="1400" b="1" dirty="0">
                          <a:solidFill>
                            <a:schemeClr val="tx1"/>
                          </a:solidFill>
                          <a:latin typeface="Lettera Text Std" panose="020B0504020101020102" pitchFamily="34" charset="0"/>
                        </a:rPr>
                        <a:t>Address: 1 </a:t>
                      </a:r>
                      <a:r>
                        <a:rPr lang="en-US" sz="1400" b="1" dirty="0" err="1">
                          <a:solidFill>
                            <a:schemeClr val="tx1"/>
                          </a:solidFill>
                          <a:latin typeface="Lettera Text Std" panose="020B0504020101020102" pitchFamily="34" charset="0"/>
                        </a:rPr>
                        <a:t>Spadina</a:t>
                      </a:r>
                      <a:r>
                        <a:rPr lang="en-US" sz="1400" b="1" dirty="0">
                          <a:solidFill>
                            <a:schemeClr val="tx1"/>
                          </a:solidFill>
                          <a:latin typeface="Lettera Text Std" panose="020B0504020101020102" pitchFamily="34" charset="0"/>
                        </a:rPr>
                        <a:t> Crescent, Room 100</a:t>
                      </a:r>
                    </a:p>
                    <a:p>
                      <a:pPr marL="12700" marR="5080">
                        <a:lnSpc>
                          <a:spcPct val="107200"/>
                        </a:lnSpc>
                      </a:pPr>
                      <a:r>
                        <a:rPr lang="en-US" sz="1400" b="1" dirty="0">
                          <a:solidFill>
                            <a:schemeClr val="tx1"/>
                          </a:solidFill>
                          <a:latin typeface="Lettera Text Std" panose="020B0504020101020102" pitchFamily="34" charset="0"/>
                        </a:rPr>
                        <a:t>Toronto, ON  M5S 2J5</a:t>
                      </a:r>
                    </a:p>
                    <a:p>
                      <a:pPr marL="12700" marR="5080">
                        <a:lnSpc>
                          <a:spcPct val="107200"/>
                        </a:lnSpc>
                      </a:pPr>
                      <a:r>
                        <a:rPr lang="en-US" sz="1400" b="1" dirty="0">
                          <a:solidFill>
                            <a:schemeClr val="tx1"/>
                          </a:solidFill>
                          <a:latin typeface="Lettera Text Std" panose="020B0504020101020102" pitchFamily="34" charset="0"/>
                        </a:rPr>
                        <a:t>Telephone: (416) 864-8089</a:t>
                      </a:r>
                    </a:p>
                    <a:p>
                      <a:pPr marL="12700" marR="5080">
                        <a:lnSpc>
                          <a:spcPct val="107200"/>
                        </a:lnSpc>
                      </a:pPr>
                      <a:r>
                        <a:rPr lang="en-US" sz="1400" b="1" dirty="0">
                          <a:solidFill>
                            <a:schemeClr val="tx1"/>
                          </a:solidFill>
                          <a:latin typeface="Lettera Text Std" panose="020B0504020101020102" pitchFamily="34" charset="0"/>
                        </a:rPr>
                        <a:t>Email:  </a:t>
                      </a:r>
                      <a:r>
                        <a:rPr lang="en-US" sz="1400" b="1" dirty="0">
                          <a:solidFill>
                            <a:schemeClr val="tx1"/>
                          </a:solidFill>
                          <a:latin typeface="Lettera Text Std" panose="020B0504020101020102" pitchFamily="34" charset="0"/>
                          <a:hlinkClick r:id="rId3"/>
                        </a:rPr>
                        <a:t>awards@daniels.utoronto.ca</a:t>
                      </a:r>
                      <a:r>
                        <a:rPr lang="en-US" sz="1400" b="1" dirty="0">
                          <a:solidFill>
                            <a:schemeClr val="tx1"/>
                          </a:solidFill>
                          <a:latin typeface="Lettera Text Std" panose="020B0504020101020102" pitchFamily="34" charset="0"/>
                        </a:rPr>
                        <a:t>  </a:t>
                      </a:r>
                    </a:p>
                  </a:txBody>
                  <a:tcPr>
                    <a:noFill/>
                  </a:tcPr>
                </a:tc>
                <a:tc>
                  <a:txBody>
                    <a:bodyPr/>
                    <a:lstStyle/>
                    <a:p>
                      <a:pPr marL="12700" marR="5080">
                        <a:lnSpc>
                          <a:spcPct val="107200"/>
                        </a:lnSpc>
                      </a:pPr>
                      <a:r>
                        <a:rPr lang="en-US" sz="1400" b="1" dirty="0">
                          <a:solidFill>
                            <a:srgbClr val="D2232A"/>
                          </a:solidFill>
                          <a:latin typeface="Lettera Text Std" panose="020B0504020101020102" pitchFamily="34" charset="0"/>
                        </a:rPr>
                        <a:t>Enrolment Services  </a:t>
                      </a:r>
                    </a:p>
                    <a:p>
                      <a:pPr marL="12700" marR="5080">
                        <a:lnSpc>
                          <a:spcPct val="107200"/>
                        </a:lnSpc>
                      </a:pPr>
                      <a:r>
                        <a:rPr lang="en-US" sz="1400" b="1" dirty="0">
                          <a:solidFill>
                            <a:schemeClr val="tx1"/>
                          </a:solidFill>
                          <a:latin typeface="Lettera Text Std" panose="020B0504020101020102" pitchFamily="34" charset="0"/>
                        </a:rPr>
                        <a:t>Address: 172 St. George Street</a:t>
                      </a:r>
                    </a:p>
                    <a:p>
                      <a:pPr marL="12700" marR="5080">
                        <a:lnSpc>
                          <a:spcPct val="107200"/>
                        </a:lnSpc>
                      </a:pPr>
                      <a:r>
                        <a:rPr lang="en-US" sz="1400" b="1" dirty="0">
                          <a:solidFill>
                            <a:schemeClr val="tx1"/>
                          </a:solidFill>
                          <a:latin typeface="Lettera Text Std" panose="020B0504020101020102" pitchFamily="34" charset="0"/>
                        </a:rPr>
                        <a:t>Toronto, Ontario</a:t>
                      </a:r>
                    </a:p>
                    <a:p>
                      <a:pPr marL="12700" marR="5080">
                        <a:lnSpc>
                          <a:spcPct val="107200"/>
                        </a:lnSpc>
                      </a:pPr>
                      <a:r>
                        <a:rPr lang="en-US" sz="1400" b="1" dirty="0">
                          <a:solidFill>
                            <a:schemeClr val="tx1"/>
                          </a:solidFill>
                          <a:latin typeface="Lettera Text Std" panose="020B0504020101020102" pitchFamily="34" charset="0"/>
                        </a:rPr>
                        <a:t>M5R 0A3 </a:t>
                      </a:r>
                    </a:p>
                    <a:p>
                      <a:pPr marL="12700" marR="5080">
                        <a:lnSpc>
                          <a:spcPct val="107200"/>
                        </a:lnSpc>
                      </a:pPr>
                      <a:r>
                        <a:rPr lang="en-US" sz="1400" b="1" dirty="0">
                          <a:solidFill>
                            <a:schemeClr val="tx1"/>
                          </a:solidFill>
                          <a:latin typeface="Lettera Text Std" panose="020B0504020101020102" pitchFamily="34" charset="0"/>
                        </a:rPr>
                        <a:t>Telephone: (416) 978-2190 </a:t>
                      </a:r>
                    </a:p>
                    <a:p>
                      <a:pPr marL="12700" marR="5080">
                        <a:lnSpc>
                          <a:spcPct val="107200"/>
                        </a:lnSpc>
                      </a:pPr>
                      <a:r>
                        <a:rPr lang="en-US" sz="1400" b="1" dirty="0">
                          <a:solidFill>
                            <a:schemeClr val="tx1"/>
                          </a:solidFill>
                          <a:latin typeface="Lettera Text Std" panose="020B0504020101020102" pitchFamily="34" charset="0"/>
                        </a:rPr>
                        <a:t>Email:  </a:t>
                      </a:r>
                      <a:r>
                        <a:rPr lang="en-US" sz="1400" b="1" dirty="0">
                          <a:solidFill>
                            <a:schemeClr val="tx1"/>
                          </a:solidFill>
                          <a:latin typeface="Lettera Text Std" panose="020B0504020101020102" pitchFamily="34" charset="0"/>
                          <a:hlinkClick r:id="rId4"/>
                        </a:rPr>
                        <a:t>osap.staff@utoronto.ca</a:t>
                      </a:r>
                      <a:r>
                        <a:rPr lang="en-US" sz="1400" b="1" dirty="0">
                          <a:solidFill>
                            <a:schemeClr val="tx1"/>
                          </a:solidFill>
                          <a:latin typeface="Lettera Text Std" panose="020B0504020101020102" pitchFamily="34" charset="0"/>
                        </a:rPr>
                        <a:t>;</a:t>
                      </a:r>
                      <a:r>
                        <a:rPr lang="en-US" sz="1400" b="1" baseline="0" dirty="0">
                          <a:solidFill>
                            <a:schemeClr val="tx1"/>
                          </a:solidFill>
                          <a:latin typeface="Lettera Text Std" panose="020B0504020101020102" pitchFamily="34" charset="0"/>
                        </a:rPr>
                        <a:t> </a:t>
                      </a:r>
                      <a:r>
                        <a:rPr lang="en-US" sz="1400" b="1" baseline="0" dirty="0">
                          <a:solidFill>
                            <a:schemeClr val="tx1"/>
                          </a:solidFill>
                          <a:latin typeface="Lettera Text Std" panose="020B0504020101020102" pitchFamily="34" charset="0"/>
                          <a:hlinkClick r:id="rId5"/>
                        </a:rPr>
                        <a:t>can.oop.financialaid@utoronto.ca</a:t>
                      </a:r>
                      <a:r>
                        <a:rPr lang="en-US" sz="1400" b="1" baseline="0" dirty="0">
                          <a:solidFill>
                            <a:schemeClr val="tx1"/>
                          </a:solidFill>
                          <a:latin typeface="Lettera Text Std" panose="020B0504020101020102" pitchFamily="34" charset="0"/>
                        </a:rPr>
                        <a:t>; </a:t>
                      </a:r>
                      <a:r>
                        <a:rPr lang="en-US" sz="1400" b="1" baseline="0" dirty="0">
                          <a:solidFill>
                            <a:schemeClr val="tx1"/>
                          </a:solidFill>
                          <a:latin typeface="Lettera Text Std" panose="020B0504020101020102" pitchFamily="34" charset="0"/>
                          <a:hlinkClick r:id="rId6"/>
                        </a:rPr>
                        <a:t>usa.financialaid@utoronto.ca</a:t>
                      </a:r>
                      <a:r>
                        <a:rPr lang="en-US" sz="1400" b="1" baseline="0" dirty="0">
                          <a:solidFill>
                            <a:schemeClr val="tx1"/>
                          </a:solidFill>
                          <a:latin typeface="Lettera Text Std" panose="020B0504020101020102" pitchFamily="34" charset="0"/>
                        </a:rPr>
                        <a:t> </a:t>
                      </a:r>
                      <a:endParaRPr lang="en-US" sz="1400" b="1" dirty="0">
                        <a:solidFill>
                          <a:schemeClr val="tx1"/>
                        </a:solidFill>
                        <a:latin typeface="Lettera Text Std" panose="020B0504020101020102" pitchFamily="34" charset="0"/>
                      </a:endParaRPr>
                    </a:p>
                    <a:p>
                      <a:endParaRPr lang="en-US" sz="1400" dirty="0"/>
                    </a:p>
                  </a:txBody>
                  <a:tcPr>
                    <a:noFill/>
                  </a:tcPr>
                </a:tc>
                <a:extLst>
                  <a:ext uri="{0D108BD9-81ED-4DB2-BD59-A6C34878D82A}">
                    <a16:rowId xmlns:a16="http://schemas.microsoft.com/office/drawing/2014/main" val="2707787197"/>
                  </a:ext>
                </a:extLst>
              </a:tr>
            </a:tbl>
          </a:graphicData>
        </a:graphic>
      </p:graphicFrame>
    </p:spTree>
    <p:extLst>
      <p:ext uri="{BB962C8B-B14F-4D97-AF65-F5344CB8AC3E}">
        <p14:creationId xmlns:p14="http://schemas.microsoft.com/office/powerpoint/2010/main" val="2983238565"/>
      </p:ext>
    </p:extLst>
  </p:cSld>
  <p:clrMapOvr>
    <a:masterClrMapping/>
  </p:clrMapOvr>
  <mc:AlternateContent xmlns:mc="http://schemas.openxmlformats.org/markup-compatibility/2006" xmlns:p14="http://schemas.microsoft.com/office/powerpoint/2010/main">
    <mc:Choice Requires="p14">
      <p:transition spd="slow" p14:dur="2000" advTm="17678"/>
    </mc:Choice>
    <mc:Fallback xmlns="">
      <p:transition spd="slow" advTm="17678"/>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4500" y="398142"/>
            <a:ext cx="7609840" cy="3907095"/>
          </a:xfrm>
          <a:prstGeom prst="rect">
            <a:avLst/>
          </a:prstGeom>
        </p:spPr>
        <p:txBody>
          <a:bodyPr vert="horz" wrap="square" lIns="0" tIns="0" rIns="0" bIns="0" rtlCol="0">
            <a:spAutoFit/>
          </a:bodyPr>
          <a:lstStyle/>
          <a:p>
            <a:pPr marL="12700" marR="1063625">
              <a:lnSpc>
                <a:spcPct val="69400"/>
              </a:lnSpc>
              <a:tabLst>
                <a:tab pos="1108710" algn="l"/>
                <a:tab pos="1923414" algn="l"/>
                <a:tab pos="2428240" algn="l"/>
                <a:tab pos="2831465" algn="l"/>
                <a:tab pos="3695700" algn="l"/>
                <a:tab pos="4440555" algn="l"/>
                <a:tab pos="5226050" algn="l"/>
              </a:tabLst>
            </a:pPr>
            <a:r>
              <a:rPr lang="en-US" sz="7200" b="1" dirty="0">
                <a:solidFill>
                  <a:srgbClr val="D2232A"/>
                </a:solidFill>
                <a:latin typeface="Lettera Text Std"/>
                <a:cs typeface="Lettera Text Std"/>
              </a:rPr>
              <a:t>Financial literacy</a:t>
            </a:r>
          </a:p>
          <a:p>
            <a:pPr marL="12700" marR="1063625">
              <a:lnSpc>
                <a:spcPct val="69400"/>
              </a:lnSpc>
              <a:tabLst>
                <a:tab pos="1108710" algn="l"/>
                <a:tab pos="1923414" algn="l"/>
                <a:tab pos="2428240" algn="l"/>
                <a:tab pos="2831465" algn="l"/>
                <a:tab pos="3695700" algn="l"/>
                <a:tab pos="4440555" algn="l"/>
                <a:tab pos="5226050" algn="l"/>
              </a:tabLst>
            </a:pPr>
            <a:r>
              <a:rPr lang="en-US" sz="7200" b="1" dirty="0">
                <a:solidFill>
                  <a:srgbClr val="D2232A"/>
                </a:solidFill>
                <a:latin typeface="Lettera Text Std"/>
                <a:cs typeface="Lettera Text Std"/>
              </a:rPr>
              <a:t>is essential </a:t>
            </a:r>
          </a:p>
          <a:p>
            <a:pPr marL="12700" marR="1063625">
              <a:lnSpc>
                <a:spcPct val="69400"/>
              </a:lnSpc>
              <a:tabLst>
                <a:tab pos="1108710" algn="l"/>
                <a:tab pos="1923414" algn="l"/>
                <a:tab pos="2428240" algn="l"/>
                <a:tab pos="2831465" algn="l"/>
                <a:tab pos="3695700" algn="l"/>
                <a:tab pos="4440555" algn="l"/>
                <a:tab pos="5226050" algn="l"/>
              </a:tabLst>
            </a:pPr>
            <a:r>
              <a:rPr lang="en-US" sz="7200" b="1" dirty="0">
                <a:solidFill>
                  <a:srgbClr val="D2232A"/>
                </a:solidFill>
                <a:latin typeface="Lettera Text Std"/>
                <a:cs typeface="Lettera Text Std"/>
              </a:rPr>
              <a:t>to your overall success. </a:t>
            </a:r>
            <a:endParaRPr sz="7200" dirty="0">
              <a:latin typeface="Lettera Text Std"/>
              <a:cs typeface="Lettera Text Std"/>
            </a:endParaRPr>
          </a:p>
        </p:txBody>
      </p:sp>
      <p:sp>
        <p:nvSpPr>
          <p:cNvPr id="5" name="Rectangle 4"/>
          <p:cNvSpPr/>
          <p:nvPr/>
        </p:nvSpPr>
        <p:spPr>
          <a:xfrm>
            <a:off x="444500" y="4572000"/>
            <a:ext cx="7327900" cy="1200329"/>
          </a:xfrm>
          <a:prstGeom prst="rect">
            <a:avLst/>
          </a:prstGeom>
        </p:spPr>
        <p:txBody>
          <a:bodyPr wrap="square">
            <a:spAutoFit/>
          </a:bodyPr>
          <a:lstStyle/>
          <a:p>
            <a:r>
              <a:rPr lang="en-US" dirty="0">
                <a:latin typeface="Lettera Text Std" panose="020B0504020101020102" pitchFamily="34" charset="0"/>
                <a:hlinkClick r:id="rId3"/>
              </a:rPr>
              <a:t>https://www.canada.ca/en/financial-consumer-agency/services/financial-basics/financial-basics-videos.html</a:t>
            </a:r>
            <a:endParaRPr lang="en-US" dirty="0">
              <a:latin typeface="Lettera Text Std" panose="020B0504020101020102" pitchFamily="34" charset="0"/>
            </a:endParaRPr>
          </a:p>
          <a:p>
            <a:endParaRPr lang="en-US" b="1" dirty="0"/>
          </a:p>
          <a:p>
            <a:r>
              <a:rPr lang="en-US" b="1" dirty="0"/>
              <a:t> </a:t>
            </a:r>
          </a:p>
        </p:txBody>
      </p:sp>
    </p:spTree>
    <p:extLst>
      <p:ext uri="{BB962C8B-B14F-4D97-AF65-F5344CB8AC3E}">
        <p14:creationId xmlns:p14="http://schemas.microsoft.com/office/powerpoint/2010/main" val="2394426868"/>
      </p:ext>
    </p:extLst>
  </p:cSld>
  <p:clrMapOvr>
    <a:masterClrMapping/>
  </p:clrMapOvr>
  <mc:AlternateContent xmlns:mc="http://schemas.openxmlformats.org/markup-compatibility/2006" xmlns:p14="http://schemas.microsoft.com/office/powerpoint/2010/main">
    <mc:Choice Requires="p14">
      <p:transition spd="slow" p14:dur="2000" advTm="15893"/>
    </mc:Choice>
    <mc:Fallback xmlns="">
      <p:transition spd="slow" advTm="15893"/>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4"/>
          <p:cNvSpPr txBox="1"/>
          <p:nvPr/>
        </p:nvSpPr>
        <p:spPr>
          <a:xfrm>
            <a:off x="1869084" y="2006386"/>
            <a:ext cx="5565531" cy="830997"/>
          </a:xfrm>
          <a:prstGeom prst="rect">
            <a:avLst/>
          </a:prstGeom>
        </p:spPr>
        <p:txBody>
          <a:bodyPr vert="horz" wrap="square" lIns="0" tIns="0" rIns="0" bIns="0" rtlCol="0">
            <a:spAutoFit/>
          </a:bodyPr>
          <a:lstStyle/>
          <a:p>
            <a:pPr marL="31115" marR="5080" indent="-19050"/>
            <a:r>
              <a:rPr lang="en-CA" sz="5400" b="1" dirty="0">
                <a:solidFill>
                  <a:srgbClr val="C00000"/>
                </a:solidFill>
                <a:latin typeface="Lettera Text Std" panose="020B0504020101020102" pitchFamily="34" charset="0"/>
                <a:cs typeface="Arial" panose="020B0604020202020204" pitchFamily="34" charset="0"/>
              </a:rPr>
              <a:t>Questions?!</a:t>
            </a:r>
            <a:endParaRPr lang="en-CA" sz="4000" b="1" dirty="0">
              <a:solidFill>
                <a:srgbClr val="C00000"/>
              </a:solidFill>
              <a:latin typeface="Lettera Text Std" panose="020B0504020101020102" pitchFamily="34" charset="0"/>
              <a:cs typeface="Arial" panose="020B0604020202020204" pitchFamily="34" charset="0"/>
            </a:endParaRPr>
          </a:p>
        </p:txBody>
      </p:sp>
      <p:sp>
        <p:nvSpPr>
          <p:cNvPr id="2" name="TextBox 1"/>
          <p:cNvSpPr txBox="1"/>
          <p:nvPr/>
        </p:nvSpPr>
        <p:spPr>
          <a:xfrm>
            <a:off x="3692769" y="4422531"/>
            <a:ext cx="5019809" cy="2031325"/>
          </a:xfrm>
          <a:prstGeom prst="rect">
            <a:avLst/>
          </a:prstGeom>
          <a:noFill/>
        </p:spPr>
        <p:txBody>
          <a:bodyPr wrap="square" rtlCol="0">
            <a:spAutoFit/>
          </a:bodyPr>
          <a:lstStyle/>
          <a:p>
            <a:r>
              <a:rPr lang="en-CA" dirty="0">
                <a:latin typeface="Lettera Text Std" panose="020B0504020101020102" pitchFamily="34" charset="0"/>
                <a:cs typeface="Arial" panose="020B0604020202020204" pitchFamily="34" charset="0"/>
              </a:rPr>
              <a:t>Office of the Registrar &amp; Student Services </a:t>
            </a:r>
          </a:p>
          <a:p>
            <a:r>
              <a:rPr lang="en-CA" dirty="0">
                <a:latin typeface="Lettera Text Std" panose="020B0504020101020102" pitchFamily="34" charset="0"/>
                <a:cs typeface="Arial" panose="020B0604020202020204" pitchFamily="34" charset="0"/>
              </a:rPr>
              <a:t>Room 100, 1 </a:t>
            </a:r>
            <a:r>
              <a:rPr lang="en-CA" dirty="0" err="1">
                <a:latin typeface="Lettera Text Std" panose="020B0504020101020102" pitchFamily="34" charset="0"/>
                <a:cs typeface="Arial" panose="020B0604020202020204" pitchFamily="34" charset="0"/>
              </a:rPr>
              <a:t>Spadina</a:t>
            </a:r>
            <a:r>
              <a:rPr lang="en-CA" dirty="0">
                <a:latin typeface="Lettera Text Std" panose="020B0504020101020102" pitchFamily="34" charset="0"/>
                <a:cs typeface="Arial" panose="020B0604020202020204" pitchFamily="34" charset="0"/>
              </a:rPr>
              <a:t> Crescent</a:t>
            </a:r>
          </a:p>
          <a:p>
            <a:r>
              <a:rPr lang="en-CA" dirty="0">
                <a:latin typeface="Lettera Text Std" panose="020B0504020101020102" pitchFamily="34" charset="0"/>
                <a:cs typeface="Arial" panose="020B0604020202020204" pitchFamily="34" charset="0"/>
              </a:rPr>
              <a:t>Toronto, ON</a:t>
            </a:r>
          </a:p>
          <a:p>
            <a:r>
              <a:rPr lang="en-CA" dirty="0">
                <a:solidFill>
                  <a:srgbClr val="C00000"/>
                </a:solidFill>
                <a:latin typeface="Lettera Text Std" panose="020B0504020101020102" pitchFamily="34" charset="0"/>
                <a:cs typeface="Arial" panose="020B0604020202020204" pitchFamily="34" charset="0"/>
                <a:hlinkClick r:id="rId3"/>
              </a:rPr>
              <a:t>awards@daniels.utoronto.ca</a:t>
            </a:r>
            <a:r>
              <a:rPr lang="en-CA" dirty="0">
                <a:solidFill>
                  <a:srgbClr val="C00000"/>
                </a:solidFill>
                <a:latin typeface="Lettera Text Std" panose="020B0504020101020102" pitchFamily="34" charset="0"/>
                <a:cs typeface="Arial" panose="020B0604020202020204" pitchFamily="34" charset="0"/>
              </a:rPr>
              <a:t> or </a:t>
            </a:r>
            <a:r>
              <a:rPr lang="en-CA" dirty="0">
                <a:solidFill>
                  <a:srgbClr val="C00000"/>
                </a:solidFill>
                <a:latin typeface="Lettera Text Std" panose="020B0504020101020102" pitchFamily="34" charset="0"/>
                <a:cs typeface="Arial" panose="020B0604020202020204" pitchFamily="34" charset="0"/>
                <a:hlinkClick r:id="rId4"/>
              </a:rPr>
              <a:t>registrar@daniels.utoronto.ca</a:t>
            </a:r>
            <a:r>
              <a:rPr lang="en-CA" dirty="0">
                <a:solidFill>
                  <a:srgbClr val="C00000"/>
                </a:solidFill>
                <a:latin typeface="Lettera Text Std" panose="020B0504020101020102" pitchFamily="34" charset="0"/>
                <a:cs typeface="Arial" panose="020B0604020202020204" pitchFamily="34" charset="0"/>
              </a:rPr>
              <a:t> </a:t>
            </a:r>
            <a:endParaRPr lang="en-CA" dirty="0">
              <a:latin typeface="Lettera Text Std" panose="020B0504020101020102" pitchFamily="34" charset="0"/>
              <a:cs typeface="Arial" panose="020B0604020202020204" pitchFamily="34" charset="0"/>
            </a:endParaRPr>
          </a:p>
          <a:p>
            <a:endParaRPr lang="en-CA" dirty="0">
              <a:latin typeface="Arial" panose="020B060402020202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3845382115"/>
      </p:ext>
    </p:extLst>
  </p:cSld>
  <p:clrMapOvr>
    <a:masterClrMapping/>
  </p:clrMapOvr>
  <mc:AlternateContent xmlns:mc="http://schemas.openxmlformats.org/markup-compatibility/2006" xmlns:p14="http://schemas.microsoft.com/office/powerpoint/2010/main">
    <mc:Choice Requires="p14">
      <p:transition spd="slow" p14:dur="2000" advTm="14430"/>
    </mc:Choice>
    <mc:Fallback xmlns="">
      <p:transition spd="slow" advTm="1443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Things to Consider.</a:t>
            </a:r>
            <a:endParaRPr sz="2400" dirty="0">
              <a:latin typeface="Lettera Text Std"/>
              <a:cs typeface="Lettera Text Std"/>
            </a:endParaRPr>
          </a:p>
        </p:txBody>
      </p:sp>
      <p:sp>
        <p:nvSpPr>
          <p:cNvPr id="3" name="object 3"/>
          <p:cNvSpPr txBox="1"/>
          <p:nvPr/>
        </p:nvSpPr>
        <p:spPr>
          <a:xfrm>
            <a:off x="444500" y="2369314"/>
            <a:ext cx="5575300" cy="3688189"/>
          </a:xfrm>
          <a:prstGeom prst="rect">
            <a:avLst/>
          </a:prstGeom>
        </p:spPr>
        <p:txBody>
          <a:bodyPr vert="horz" wrap="square" lIns="0" tIns="0" rIns="0" bIns="0" rtlCol="0">
            <a:spAutoFit/>
          </a:bodyPr>
          <a:lstStyle/>
          <a:p>
            <a:pPr marL="12700" marR="5080">
              <a:lnSpc>
                <a:spcPct val="107200"/>
              </a:lnSpc>
            </a:pPr>
            <a:r>
              <a:rPr lang="en-US" sz="1400" b="1" dirty="0">
                <a:solidFill>
                  <a:srgbClr val="231F20"/>
                </a:solidFill>
                <a:latin typeface="Lettera Text Std"/>
                <a:cs typeface="Lettera Text Std"/>
              </a:rPr>
              <a:t>This may be your first time managing your own money or it may simply be adjusting to different costs now that you are university.</a:t>
            </a: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r>
              <a:rPr lang="en-US" sz="1400" b="1" dirty="0">
                <a:solidFill>
                  <a:srgbClr val="231F20"/>
                </a:solidFill>
                <a:latin typeface="Lettera Text Std"/>
                <a:cs typeface="Lettera Text Std"/>
              </a:rPr>
              <a:t>Budgeting is an important planning tool that you are strongly encouraged to do. </a:t>
            </a:r>
            <a:r>
              <a:rPr lang="en-US" sz="1400" b="1" dirty="0">
                <a:solidFill>
                  <a:srgbClr val="D2232A"/>
                </a:solidFill>
                <a:latin typeface="Lettera Text Std" panose="020B0504020101020102" pitchFamily="34" charset="0"/>
                <a:hlinkClick r:id="rId3"/>
              </a:rPr>
              <a:t>www.acorn.utoronto.ca/finplanner.php</a:t>
            </a:r>
            <a:endParaRPr lang="en-US" sz="1400" b="1" dirty="0">
              <a:solidFill>
                <a:srgbClr val="D2232A"/>
              </a:solidFill>
              <a:latin typeface="Lettera Text Std" panose="020B0504020101020102" pitchFamily="34" charset="0"/>
            </a:endParaRP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r>
              <a:rPr lang="en-US" sz="1400" b="1" dirty="0">
                <a:solidFill>
                  <a:srgbClr val="C00000"/>
                </a:solidFill>
                <a:latin typeface="Lettera Text Std"/>
                <a:cs typeface="Lettera Text Std"/>
              </a:rPr>
              <a:t>GOAL</a:t>
            </a:r>
            <a:r>
              <a:rPr lang="en-US" sz="1400" b="1" dirty="0">
                <a:solidFill>
                  <a:srgbClr val="231F20"/>
                </a:solidFill>
                <a:latin typeface="Lettera Text Std"/>
                <a:cs typeface="Lettera Text Std"/>
              </a:rPr>
              <a:t>: Have (more than) enough resources to cover all of your expenses. </a:t>
            </a: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r>
              <a:rPr lang="en-US" sz="1400" b="1" dirty="0">
                <a:solidFill>
                  <a:srgbClr val="C00000"/>
                </a:solidFill>
                <a:latin typeface="Lettera Text Std"/>
                <a:cs typeface="Lettera Text Std"/>
              </a:rPr>
              <a:t>Step 1: </a:t>
            </a:r>
            <a:r>
              <a:rPr lang="en-US" sz="1400" b="1" dirty="0">
                <a:solidFill>
                  <a:srgbClr val="231F20"/>
                </a:solidFill>
                <a:latin typeface="Lettera Text Std"/>
                <a:cs typeface="Lettera Text Std"/>
              </a:rPr>
              <a:t>Review your expenses. Be accurate and realistic.</a:t>
            </a:r>
          </a:p>
          <a:p>
            <a:pPr marL="12700" marR="5080">
              <a:lnSpc>
                <a:spcPct val="107200"/>
              </a:lnSpc>
            </a:pPr>
            <a:r>
              <a:rPr lang="en-US" sz="1400" b="1" dirty="0">
                <a:solidFill>
                  <a:srgbClr val="C00000"/>
                </a:solidFill>
                <a:latin typeface="Lettera Text Std"/>
                <a:cs typeface="Lettera Text Std"/>
              </a:rPr>
              <a:t>Step 2:</a:t>
            </a:r>
            <a:r>
              <a:rPr lang="en-US" sz="1400" b="1" dirty="0">
                <a:solidFill>
                  <a:srgbClr val="231F20"/>
                </a:solidFill>
                <a:latin typeface="Lettera Text Std"/>
                <a:cs typeface="Lettera Text Std"/>
              </a:rPr>
              <a:t> Review your resources. Explore all possible sources for funding.</a:t>
            </a:r>
          </a:p>
          <a:p>
            <a:pPr marL="12700" marR="5080">
              <a:lnSpc>
                <a:spcPct val="107200"/>
              </a:lnSpc>
            </a:pPr>
            <a:r>
              <a:rPr lang="en-US" sz="1400" b="1" dirty="0">
                <a:solidFill>
                  <a:srgbClr val="C00000"/>
                </a:solidFill>
                <a:latin typeface="Lettera Text Std"/>
                <a:cs typeface="Lettera Text Std"/>
              </a:rPr>
              <a:t>Step 3: </a:t>
            </a:r>
            <a:r>
              <a:rPr lang="en-US" sz="1400" b="1" dirty="0">
                <a:solidFill>
                  <a:srgbClr val="231F20"/>
                </a:solidFill>
                <a:latin typeface="Lettera Text Std"/>
                <a:cs typeface="Lettera Text Std"/>
              </a:rPr>
              <a:t>Monitor your expenses. Do a weekly or monthly budget. Adjust down as necessary.</a:t>
            </a:r>
          </a:p>
          <a:p>
            <a:pPr marL="12700" marR="5080">
              <a:lnSpc>
                <a:spcPct val="107200"/>
              </a:lnSpc>
            </a:pPr>
            <a:r>
              <a:rPr lang="en-US" sz="1400" b="1" dirty="0">
                <a:solidFill>
                  <a:srgbClr val="C00000"/>
                </a:solidFill>
                <a:latin typeface="Lettera Text Std"/>
                <a:cs typeface="Lettera Text Std"/>
              </a:rPr>
              <a:t>Step 4: </a:t>
            </a:r>
            <a:r>
              <a:rPr lang="en-US" sz="1400" b="1" dirty="0">
                <a:solidFill>
                  <a:srgbClr val="231F20"/>
                </a:solidFill>
                <a:latin typeface="Lettera Text Std"/>
                <a:cs typeface="Lettera Text Std"/>
              </a:rPr>
              <a:t>Keep an accurate file of all your expenses.</a:t>
            </a:r>
          </a:p>
          <a:p>
            <a:pPr marL="12700" marR="5080">
              <a:lnSpc>
                <a:spcPct val="107200"/>
              </a:lnSpc>
            </a:pPr>
            <a:endParaRPr lang="en-US" sz="1400" b="1" dirty="0">
              <a:solidFill>
                <a:srgbClr val="231F20"/>
              </a:solidFill>
              <a:latin typeface="Lettera Text Std"/>
              <a:cs typeface="Lettera Text Std"/>
            </a:endParaRPr>
          </a:p>
        </p:txBody>
      </p:sp>
      <p:sp>
        <p:nvSpPr>
          <p:cNvPr id="4" name="object 4"/>
          <p:cNvSpPr txBox="1"/>
          <p:nvPr/>
        </p:nvSpPr>
        <p:spPr>
          <a:xfrm>
            <a:off x="444500" y="437417"/>
            <a:ext cx="334645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2070377358"/>
      </p:ext>
    </p:extLst>
  </p:cSld>
  <p:clrMapOvr>
    <a:masterClrMapping/>
  </p:clrMapOvr>
  <mc:AlternateContent xmlns:mc="http://schemas.openxmlformats.org/markup-compatibility/2006" xmlns:p14="http://schemas.microsoft.com/office/powerpoint/2010/main">
    <mc:Choice Requires="p14">
      <p:transition spd="slow" p14:dur="2000" advTm="59197"/>
    </mc:Choice>
    <mc:Fallback xmlns="">
      <p:transition spd="slow" advTm="5919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4500" y="1304372"/>
            <a:ext cx="4392295"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Costs of university.</a:t>
            </a:r>
            <a:endParaRPr sz="2400" dirty="0">
              <a:latin typeface="Lettera Text Std"/>
              <a:cs typeface="Lettera Text Std"/>
            </a:endParaRPr>
          </a:p>
        </p:txBody>
      </p:sp>
      <p:sp>
        <p:nvSpPr>
          <p:cNvPr id="3" name="object 3"/>
          <p:cNvSpPr txBox="1"/>
          <p:nvPr/>
        </p:nvSpPr>
        <p:spPr>
          <a:xfrm>
            <a:off x="444500" y="2362200"/>
            <a:ext cx="5073015" cy="691536"/>
          </a:xfrm>
          <a:prstGeom prst="rect">
            <a:avLst/>
          </a:prstGeom>
        </p:spPr>
        <p:txBody>
          <a:bodyPr vert="horz" wrap="square" lIns="0" tIns="0" rIns="0" bIns="0" rtlCol="0">
            <a:spAutoFit/>
          </a:bodyPr>
          <a:lstStyle/>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endParaRPr lang="en-US" sz="1400" b="1" dirty="0">
              <a:solidFill>
                <a:srgbClr val="231F20"/>
              </a:solidFill>
              <a:latin typeface="Lettera Text Std"/>
              <a:cs typeface="Lettera Text Std"/>
            </a:endParaRPr>
          </a:p>
        </p:txBody>
      </p:sp>
      <p:sp>
        <p:nvSpPr>
          <p:cNvPr id="4" name="object 4"/>
          <p:cNvSpPr txBox="1"/>
          <p:nvPr/>
        </p:nvSpPr>
        <p:spPr>
          <a:xfrm>
            <a:off x="444500" y="437417"/>
            <a:ext cx="5103495"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sz="1100" b="1"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graphicFrame>
        <p:nvGraphicFramePr>
          <p:cNvPr id="30" name="Table 29"/>
          <p:cNvGraphicFramePr>
            <a:graphicFrameLocks noGrp="1"/>
          </p:cNvGraphicFramePr>
          <p:nvPr>
            <p:extLst>
              <p:ext uri="{D42A27DB-BD31-4B8C-83A1-F6EECF244321}">
                <p14:modId xmlns:p14="http://schemas.microsoft.com/office/powerpoint/2010/main" val="3214313646"/>
              </p:ext>
            </p:extLst>
          </p:nvPr>
        </p:nvGraphicFramePr>
        <p:xfrm>
          <a:off x="444500" y="1828800"/>
          <a:ext cx="6489700" cy="4751607"/>
        </p:xfrm>
        <a:graphic>
          <a:graphicData uri="http://schemas.openxmlformats.org/drawingml/2006/table">
            <a:tbl>
              <a:tblPr/>
              <a:tblGrid>
                <a:gridCol w="3586987">
                  <a:extLst>
                    <a:ext uri="{9D8B030D-6E8A-4147-A177-3AD203B41FA5}">
                      <a16:colId xmlns:a16="http://schemas.microsoft.com/office/drawing/2014/main" val="20000"/>
                    </a:ext>
                  </a:extLst>
                </a:gridCol>
                <a:gridCol w="1449794">
                  <a:extLst>
                    <a:ext uri="{9D8B030D-6E8A-4147-A177-3AD203B41FA5}">
                      <a16:colId xmlns:a16="http://schemas.microsoft.com/office/drawing/2014/main" val="20001"/>
                    </a:ext>
                  </a:extLst>
                </a:gridCol>
                <a:gridCol w="1452919">
                  <a:extLst>
                    <a:ext uri="{9D8B030D-6E8A-4147-A177-3AD203B41FA5}">
                      <a16:colId xmlns:a16="http://schemas.microsoft.com/office/drawing/2014/main" val="20002"/>
                    </a:ext>
                  </a:extLst>
                </a:gridCol>
              </a:tblGrid>
              <a:tr h="391737">
                <a:tc>
                  <a:txBody>
                    <a:bodyPr/>
                    <a:lstStyle/>
                    <a:p>
                      <a:pPr algn="l" fontAlgn="b"/>
                      <a:r>
                        <a:rPr lang="en-US" sz="1400" b="1" i="0" u="none" strike="noStrike" dirty="0">
                          <a:solidFill>
                            <a:srgbClr val="D2232A"/>
                          </a:solidFill>
                          <a:effectLst/>
                          <a:latin typeface="Lettera Text Std" panose="020B0504020101020102" pitchFamily="34" charset="0"/>
                        </a:rPr>
                        <a:t>Costs of university education </a:t>
                      </a:r>
                      <a:br>
                        <a:rPr lang="en-US" sz="1400" b="1" i="0" u="none" strike="noStrike" dirty="0">
                          <a:solidFill>
                            <a:srgbClr val="D2232A"/>
                          </a:solidFill>
                          <a:effectLst/>
                          <a:latin typeface="Lettera Text Std" panose="020B0504020101020102" pitchFamily="34" charset="0"/>
                        </a:rPr>
                      </a:br>
                      <a:r>
                        <a:rPr lang="en-US" sz="1400" b="1" i="0" u="none" strike="noStrike" dirty="0">
                          <a:solidFill>
                            <a:srgbClr val="D2232A"/>
                          </a:solidFill>
                          <a:effectLst/>
                          <a:latin typeface="Lettera Text Std" panose="020B0504020101020102" pitchFamily="34" charset="0"/>
                        </a:rPr>
                        <a:t>(8 months)</a:t>
                      </a:r>
                    </a:p>
                  </a:txBody>
                  <a:tcPr marL="6350" marR="6350" marT="6350" marB="0" anchor="b">
                    <a:lnL>
                      <a:noFill/>
                    </a:lnL>
                    <a:lnR>
                      <a:noFill/>
                    </a:lnR>
                    <a:lnT>
                      <a:noFill/>
                    </a:lnT>
                    <a:lnB>
                      <a:noFill/>
                    </a:lnB>
                  </a:tcPr>
                </a:tc>
                <a:tc>
                  <a:txBody>
                    <a:bodyPr/>
                    <a:lstStyle/>
                    <a:p>
                      <a:pPr algn="r" fontAlgn="b"/>
                      <a:r>
                        <a:rPr lang="en-CA" sz="1400" b="1" i="0" u="none" strike="noStrike">
                          <a:solidFill>
                            <a:srgbClr val="D2232A"/>
                          </a:solidFill>
                          <a:effectLst/>
                          <a:latin typeface="Lettera Text Std" panose="020B0504020101020102" pitchFamily="34" charset="0"/>
                        </a:rPr>
                        <a:t>Living </a:t>
                      </a:r>
                      <a:br>
                        <a:rPr lang="en-CA" sz="1400" b="1" i="0" u="none" strike="noStrike">
                          <a:solidFill>
                            <a:srgbClr val="D2232A"/>
                          </a:solidFill>
                          <a:effectLst/>
                          <a:latin typeface="Lettera Text Std" panose="020B0504020101020102" pitchFamily="34" charset="0"/>
                        </a:rPr>
                      </a:br>
                      <a:r>
                        <a:rPr lang="en-CA" sz="1400" b="1" i="0" u="none" strike="noStrike">
                          <a:solidFill>
                            <a:srgbClr val="D2232A"/>
                          </a:solidFill>
                          <a:effectLst/>
                          <a:latin typeface="Lettera Text Std" panose="020B0504020101020102" pitchFamily="34" charset="0"/>
                        </a:rPr>
                        <a:t>at home</a:t>
                      </a:r>
                    </a:p>
                  </a:txBody>
                  <a:tcPr marL="6350" marR="6350" marT="6350" marB="0" anchor="b">
                    <a:lnL>
                      <a:noFill/>
                    </a:lnL>
                    <a:lnR>
                      <a:noFill/>
                    </a:lnR>
                    <a:lnT>
                      <a:noFill/>
                    </a:lnT>
                    <a:lnB>
                      <a:noFill/>
                    </a:lnB>
                  </a:tcPr>
                </a:tc>
                <a:tc>
                  <a:txBody>
                    <a:bodyPr/>
                    <a:lstStyle/>
                    <a:p>
                      <a:pPr algn="r" fontAlgn="b"/>
                      <a:r>
                        <a:rPr lang="en-CA" sz="1400" b="1" i="0" u="none" strike="noStrike">
                          <a:solidFill>
                            <a:srgbClr val="D2232A"/>
                          </a:solidFill>
                          <a:effectLst/>
                          <a:latin typeface="Lettera Text Std" panose="020B0504020101020102" pitchFamily="34" charset="0"/>
                        </a:rPr>
                        <a:t>Living </a:t>
                      </a:r>
                      <a:br>
                        <a:rPr lang="en-CA" sz="1400" b="1" i="0" u="none" strike="noStrike">
                          <a:solidFill>
                            <a:srgbClr val="D2232A"/>
                          </a:solidFill>
                          <a:effectLst/>
                          <a:latin typeface="Lettera Text Std" panose="020B0504020101020102" pitchFamily="34" charset="0"/>
                        </a:rPr>
                      </a:br>
                      <a:r>
                        <a:rPr lang="en-CA" sz="1400" b="1" i="0" u="none" strike="noStrike">
                          <a:solidFill>
                            <a:srgbClr val="D2232A"/>
                          </a:solidFill>
                          <a:effectLst/>
                          <a:latin typeface="Lettera Text Std" panose="020B0504020101020102" pitchFamily="34" charset="0"/>
                        </a:rPr>
                        <a:t>on/off campus</a:t>
                      </a:r>
                    </a:p>
                  </a:txBody>
                  <a:tcPr marL="6350" marR="6350" marT="6350" marB="0" anchor="b">
                    <a:lnL>
                      <a:noFill/>
                    </a:lnL>
                    <a:lnR>
                      <a:noFill/>
                    </a:lnR>
                    <a:lnT>
                      <a:noFill/>
                    </a:lnT>
                    <a:lnB>
                      <a:noFill/>
                    </a:lnB>
                  </a:tcPr>
                </a:tc>
                <a:extLst>
                  <a:ext uri="{0D108BD9-81ED-4DB2-BD59-A6C34878D82A}">
                    <a16:rowId xmlns:a16="http://schemas.microsoft.com/office/drawing/2014/main" val="10000"/>
                  </a:ext>
                </a:extLst>
              </a:tr>
              <a:tr h="391737">
                <a:tc>
                  <a:txBody>
                    <a:bodyPr/>
                    <a:lstStyle/>
                    <a:p>
                      <a:pPr algn="l" fontAlgn="b"/>
                      <a:r>
                        <a:rPr lang="en-US" sz="1400" b="1" i="0" u="none" strike="noStrike">
                          <a:solidFill>
                            <a:srgbClr val="000000"/>
                          </a:solidFill>
                          <a:effectLst/>
                          <a:latin typeface="Lettera Text Std" panose="020B0504020101020102" pitchFamily="34" charset="0"/>
                        </a:rPr>
                        <a:t>Program Fees - </a:t>
                      </a:r>
                      <a:br>
                        <a:rPr lang="en-US" sz="1400" b="1" i="0" u="none" strike="noStrike">
                          <a:solidFill>
                            <a:srgbClr val="000000"/>
                          </a:solidFill>
                          <a:effectLst/>
                          <a:latin typeface="Lettera Text Std" panose="020B0504020101020102" pitchFamily="34" charset="0"/>
                        </a:rPr>
                      </a:br>
                      <a:r>
                        <a:rPr lang="en-US" sz="1400" b="1" i="0" u="none" strike="noStrike">
                          <a:solidFill>
                            <a:srgbClr val="000000"/>
                          </a:solidFill>
                          <a:effectLst/>
                          <a:latin typeface="Lettera Text Std" panose="020B0504020101020102" pitchFamily="34" charset="0"/>
                        </a:rPr>
                        <a:t>5 CR/100% course load</a:t>
                      </a:r>
                    </a:p>
                  </a:txBody>
                  <a:tcPr marL="6350" marR="6350" marT="6350" marB="0" anchor="b">
                    <a:lnL>
                      <a:noFill/>
                    </a:lnL>
                    <a:lnR>
                      <a:noFill/>
                    </a:lnR>
                    <a:lnT>
                      <a:noFill/>
                    </a:lnT>
                    <a:lnB>
                      <a:noFill/>
                    </a:lnB>
                  </a:tcPr>
                </a:tc>
                <a:tc>
                  <a:txBody>
                    <a:bodyPr/>
                    <a:lstStyle/>
                    <a:p>
                      <a:pPr algn="l" fontAlgn="b"/>
                      <a:r>
                        <a:rPr lang="en-CA" sz="1100" b="0" i="0" u="none" strike="noStrike">
                          <a:solidFill>
                            <a:srgbClr val="000000"/>
                          </a:solidFill>
                          <a:effectLst/>
                          <a:latin typeface="Calibri" panose="020F0502020204030204" pitchFamily="34" charset="0"/>
                        </a:rPr>
                        <a:t> </a:t>
                      </a:r>
                    </a:p>
                  </a:txBody>
                  <a:tcPr marL="6350" marR="6350" marT="6350" marB="0" anchor="b">
                    <a:lnL>
                      <a:noFill/>
                    </a:lnL>
                    <a:lnR>
                      <a:noFill/>
                    </a:lnR>
                    <a:lnT>
                      <a:noFill/>
                    </a:lnT>
                    <a:lnB>
                      <a:noFill/>
                    </a:lnB>
                  </a:tcPr>
                </a:tc>
                <a:tc>
                  <a:txBody>
                    <a:bodyPr/>
                    <a:lstStyle/>
                    <a:p>
                      <a:pPr algn="l" fontAlgn="b"/>
                      <a:r>
                        <a:rPr lang="en-CA" sz="1100" b="0" i="0" u="none" strike="noStrike">
                          <a:solidFill>
                            <a:srgbClr val="000000"/>
                          </a:solidFill>
                          <a:effectLst/>
                          <a:latin typeface="Calibri" panose="020F0502020204030204" pitchFamily="34" charset="0"/>
                        </a:rPr>
                        <a:t> </a:t>
                      </a:r>
                    </a:p>
                  </a:txBody>
                  <a:tcPr marL="6350" marR="6350" marT="6350" marB="0" anchor="b">
                    <a:lnL>
                      <a:noFill/>
                    </a:lnL>
                    <a:lnR>
                      <a:noFill/>
                    </a:lnR>
                    <a:lnT>
                      <a:noFill/>
                    </a:lnT>
                    <a:lnB>
                      <a:noFill/>
                    </a:lnB>
                  </a:tcPr>
                </a:tc>
                <a:extLst>
                  <a:ext uri="{0D108BD9-81ED-4DB2-BD59-A6C34878D82A}">
                    <a16:rowId xmlns:a16="http://schemas.microsoft.com/office/drawing/2014/main" val="2000577567"/>
                  </a:ext>
                </a:extLst>
              </a:tr>
              <a:tr h="200145">
                <a:tc>
                  <a:txBody>
                    <a:bodyPr/>
                    <a:lstStyle/>
                    <a:p>
                      <a:pPr algn="l" fontAlgn="b"/>
                      <a:r>
                        <a:rPr lang="en-CA" sz="1400" b="1" i="0" u="none" strike="noStrike">
                          <a:solidFill>
                            <a:srgbClr val="000000"/>
                          </a:solidFill>
                          <a:effectLst/>
                          <a:latin typeface="Lettera Text Std" panose="020B0504020101020102" pitchFamily="34" charset="0"/>
                        </a:rPr>
                        <a:t>     - domestic</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$6,100 </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$6,100 </a:t>
                      </a:r>
                    </a:p>
                  </a:txBody>
                  <a:tcPr marL="6350" marR="6350" marT="6350" marB="0" anchor="b">
                    <a:lnL>
                      <a:noFill/>
                    </a:lnL>
                    <a:lnR>
                      <a:noFill/>
                    </a:lnR>
                    <a:lnT>
                      <a:noFill/>
                    </a:lnT>
                    <a:lnB>
                      <a:noFill/>
                    </a:lnB>
                  </a:tcPr>
                </a:tc>
                <a:extLst>
                  <a:ext uri="{0D108BD9-81ED-4DB2-BD59-A6C34878D82A}">
                    <a16:rowId xmlns:a16="http://schemas.microsoft.com/office/drawing/2014/main" val="3089623570"/>
                  </a:ext>
                </a:extLst>
              </a:tr>
              <a:tr h="200145">
                <a:tc>
                  <a:txBody>
                    <a:bodyPr/>
                    <a:lstStyle/>
                    <a:p>
                      <a:pPr algn="l" fontAlgn="b"/>
                      <a:r>
                        <a:rPr lang="en-CA" sz="1400" b="1" i="0" u="none" strike="noStrike">
                          <a:solidFill>
                            <a:srgbClr val="000000"/>
                          </a:solidFill>
                          <a:effectLst/>
                          <a:latin typeface="Lettera Text Std" panose="020B0504020101020102" pitchFamily="34" charset="0"/>
                        </a:rPr>
                        <a:t>     - international                                </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$57,020 </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$57,020 </a:t>
                      </a:r>
                    </a:p>
                  </a:txBody>
                  <a:tcPr marL="6350" marR="6350" marT="6350" marB="0" anchor="b">
                    <a:lnL>
                      <a:noFill/>
                    </a:lnL>
                    <a:lnR>
                      <a:noFill/>
                    </a:lnR>
                    <a:lnT>
                      <a:noFill/>
                    </a:lnT>
                    <a:lnB>
                      <a:noFill/>
                    </a:lnB>
                  </a:tcPr>
                </a:tc>
                <a:extLst>
                  <a:ext uri="{0D108BD9-81ED-4DB2-BD59-A6C34878D82A}">
                    <a16:rowId xmlns:a16="http://schemas.microsoft.com/office/drawing/2014/main" val="1571581131"/>
                  </a:ext>
                </a:extLst>
              </a:tr>
              <a:tr h="200145">
                <a:tc>
                  <a:txBody>
                    <a:bodyPr/>
                    <a:lstStyle/>
                    <a:p>
                      <a:pPr algn="l" fontAlgn="b"/>
                      <a:r>
                        <a:rPr lang="en-CA" sz="1400" b="1" i="0" u="none" strike="noStrike">
                          <a:solidFill>
                            <a:srgbClr val="000000"/>
                          </a:solidFill>
                          <a:effectLst/>
                          <a:latin typeface="Lettera Text Std" panose="020B0504020101020102" pitchFamily="34" charset="0"/>
                        </a:rPr>
                        <a:t>Incidental/Ancillary Fees</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$1,500 </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$1,500 </a:t>
                      </a:r>
                    </a:p>
                  </a:txBody>
                  <a:tcPr marL="6350" marR="6350" marT="6350" marB="0" anchor="b">
                    <a:lnL>
                      <a:noFill/>
                    </a:lnL>
                    <a:lnR>
                      <a:noFill/>
                    </a:lnR>
                    <a:lnT>
                      <a:noFill/>
                    </a:lnT>
                    <a:lnB>
                      <a:noFill/>
                    </a:lnB>
                  </a:tcPr>
                </a:tc>
                <a:extLst>
                  <a:ext uri="{0D108BD9-81ED-4DB2-BD59-A6C34878D82A}">
                    <a16:rowId xmlns:a16="http://schemas.microsoft.com/office/drawing/2014/main" val="2931946364"/>
                  </a:ext>
                </a:extLst>
              </a:tr>
              <a:tr h="200145">
                <a:tc>
                  <a:txBody>
                    <a:bodyPr/>
                    <a:lstStyle/>
                    <a:p>
                      <a:pPr algn="l" fontAlgn="b"/>
                      <a:r>
                        <a:rPr lang="en-CA" sz="1400" b="1" i="0" u="none" strike="noStrike">
                          <a:solidFill>
                            <a:srgbClr val="000000"/>
                          </a:solidFill>
                          <a:effectLst/>
                          <a:latin typeface="Lettera Text Std" panose="020B0504020101020102" pitchFamily="34" charset="0"/>
                        </a:rPr>
                        <a:t>UHIP (for international students)</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$624 </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$624 </a:t>
                      </a:r>
                    </a:p>
                  </a:txBody>
                  <a:tcPr marL="6350" marR="6350" marT="6350" marB="0" anchor="b">
                    <a:lnL>
                      <a:noFill/>
                    </a:lnL>
                    <a:lnR>
                      <a:noFill/>
                    </a:lnR>
                    <a:lnT>
                      <a:noFill/>
                    </a:lnT>
                    <a:lnB>
                      <a:noFill/>
                    </a:lnB>
                  </a:tcPr>
                </a:tc>
                <a:extLst>
                  <a:ext uri="{0D108BD9-81ED-4DB2-BD59-A6C34878D82A}">
                    <a16:rowId xmlns:a16="http://schemas.microsoft.com/office/drawing/2014/main" val="3344344884"/>
                  </a:ext>
                </a:extLst>
              </a:tr>
              <a:tr h="200145">
                <a:tc>
                  <a:txBody>
                    <a:bodyPr/>
                    <a:lstStyle/>
                    <a:p>
                      <a:pPr algn="l" fontAlgn="b"/>
                      <a:r>
                        <a:rPr lang="en-CA" sz="1400" b="1" i="0" u="none" strike="noStrike">
                          <a:solidFill>
                            <a:srgbClr val="000000"/>
                          </a:solidFill>
                          <a:effectLst/>
                          <a:latin typeface="Lettera Text Std" panose="020B0504020101020102" pitchFamily="34" charset="0"/>
                        </a:rPr>
                        <a:t>Books/print/design + art materials</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$1,500 - $2,000</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$1,500 - $2,000</a:t>
                      </a:r>
                    </a:p>
                  </a:txBody>
                  <a:tcPr marL="6350" marR="6350" marT="6350" marB="0" anchor="b">
                    <a:lnL>
                      <a:noFill/>
                    </a:lnL>
                    <a:lnR>
                      <a:noFill/>
                    </a:lnR>
                    <a:lnT>
                      <a:noFill/>
                    </a:lnT>
                    <a:lnB>
                      <a:noFill/>
                    </a:lnB>
                  </a:tcPr>
                </a:tc>
                <a:extLst>
                  <a:ext uri="{0D108BD9-81ED-4DB2-BD59-A6C34878D82A}">
                    <a16:rowId xmlns:a16="http://schemas.microsoft.com/office/drawing/2014/main" val="3681380331"/>
                  </a:ext>
                </a:extLst>
              </a:tr>
              <a:tr h="377575">
                <a:tc>
                  <a:txBody>
                    <a:bodyPr/>
                    <a:lstStyle/>
                    <a:p>
                      <a:pPr algn="l" fontAlgn="b"/>
                      <a:r>
                        <a:rPr lang="en-CA" sz="1400" b="1" i="0" u="none" strike="noStrike">
                          <a:solidFill>
                            <a:srgbClr val="000000"/>
                          </a:solidFill>
                          <a:effectLst/>
                          <a:latin typeface="Lettera Text Std" panose="020B0504020101020102" pitchFamily="34" charset="0"/>
                        </a:rPr>
                        <a:t>Residence/Rent/Utilities</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$0 </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$7,200 - $11,200</a:t>
                      </a:r>
                    </a:p>
                  </a:txBody>
                  <a:tcPr marL="6350" marR="6350" marT="6350" marB="0" anchor="b">
                    <a:lnL>
                      <a:noFill/>
                    </a:lnL>
                    <a:lnR>
                      <a:noFill/>
                    </a:lnR>
                    <a:lnT>
                      <a:noFill/>
                    </a:lnT>
                    <a:lnB>
                      <a:noFill/>
                    </a:lnB>
                  </a:tcPr>
                </a:tc>
                <a:extLst>
                  <a:ext uri="{0D108BD9-81ED-4DB2-BD59-A6C34878D82A}">
                    <a16:rowId xmlns:a16="http://schemas.microsoft.com/office/drawing/2014/main" val="2859895241"/>
                  </a:ext>
                </a:extLst>
              </a:tr>
              <a:tr h="200145">
                <a:tc>
                  <a:txBody>
                    <a:bodyPr/>
                    <a:lstStyle/>
                    <a:p>
                      <a:pPr algn="l" fontAlgn="b"/>
                      <a:r>
                        <a:rPr lang="en-CA" sz="1400" b="1" i="0" u="none" strike="noStrike">
                          <a:solidFill>
                            <a:srgbClr val="000000"/>
                          </a:solidFill>
                          <a:effectLst/>
                          <a:latin typeface="Lettera Text Std" panose="020B0504020101020102" pitchFamily="34" charset="0"/>
                        </a:rPr>
                        <a:t>Travel (TTC only)</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$980 </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$65-$980 </a:t>
                      </a:r>
                    </a:p>
                  </a:txBody>
                  <a:tcPr marL="6350" marR="6350" marT="6350" marB="0" anchor="b">
                    <a:lnL>
                      <a:noFill/>
                    </a:lnL>
                    <a:lnR>
                      <a:noFill/>
                    </a:lnR>
                    <a:lnT>
                      <a:noFill/>
                    </a:lnT>
                    <a:lnB>
                      <a:noFill/>
                    </a:lnB>
                  </a:tcPr>
                </a:tc>
                <a:extLst>
                  <a:ext uri="{0D108BD9-81ED-4DB2-BD59-A6C34878D82A}">
                    <a16:rowId xmlns:a16="http://schemas.microsoft.com/office/drawing/2014/main" val="10001"/>
                  </a:ext>
                </a:extLst>
              </a:tr>
              <a:tr h="200145">
                <a:tc>
                  <a:txBody>
                    <a:bodyPr/>
                    <a:lstStyle/>
                    <a:p>
                      <a:pPr algn="l" fontAlgn="b"/>
                      <a:r>
                        <a:rPr lang="en-CA" sz="1400" b="1" i="0" u="none" strike="noStrike">
                          <a:solidFill>
                            <a:srgbClr val="000000"/>
                          </a:solidFill>
                          <a:effectLst/>
                          <a:latin typeface="Lettera Text Std" panose="020B0504020101020102" pitchFamily="34" charset="0"/>
                        </a:rPr>
                        <a:t>Food/Groceries</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$2,000 </a:t>
                      </a:r>
                    </a:p>
                  </a:txBody>
                  <a:tcPr marL="6350" marR="6350" marT="6350" marB="0" anchor="b">
                    <a:lnL>
                      <a:noFill/>
                    </a:lnL>
                    <a:lnR>
                      <a:noFill/>
                    </a:lnR>
                    <a:lnT>
                      <a:noFill/>
                    </a:lnT>
                    <a:lnB>
                      <a:noFill/>
                    </a:lnB>
                  </a:tcPr>
                </a:tc>
                <a:tc>
                  <a:txBody>
                    <a:bodyPr/>
                    <a:lstStyle/>
                    <a:p>
                      <a:pPr algn="r" fontAlgn="b"/>
                      <a:r>
                        <a:rPr lang="en-CA" sz="1400" b="1" i="0" u="none" strike="noStrike">
                          <a:solidFill>
                            <a:srgbClr val="000000"/>
                          </a:solidFill>
                          <a:effectLst/>
                          <a:latin typeface="Lettera Text Std" panose="020B0504020101020102" pitchFamily="34" charset="0"/>
                        </a:rPr>
                        <a:t>$2,800 - $6,000</a:t>
                      </a:r>
                    </a:p>
                  </a:txBody>
                  <a:tcPr marL="6350" marR="6350" marT="6350" marB="0" anchor="b">
                    <a:lnL>
                      <a:noFill/>
                    </a:lnL>
                    <a:lnR>
                      <a:noFill/>
                    </a:lnR>
                    <a:lnT>
                      <a:noFill/>
                    </a:lnT>
                    <a:lnB>
                      <a:noFill/>
                    </a:lnB>
                  </a:tcPr>
                </a:tc>
                <a:extLst>
                  <a:ext uri="{0D108BD9-81ED-4DB2-BD59-A6C34878D82A}">
                    <a16:rowId xmlns:a16="http://schemas.microsoft.com/office/drawing/2014/main" val="10002"/>
                  </a:ext>
                </a:extLst>
              </a:tr>
              <a:tr h="200145">
                <a:tc>
                  <a:txBody>
                    <a:bodyPr/>
                    <a:lstStyle/>
                    <a:p>
                      <a:pPr algn="l" fontAlgn="b"/>
                      <a:r>
                        <a:rPr lang="en-CA" sz="1400" b="1" i="0" u="none" strike="noStrike">
                          <a:solidFill>
                            <a:srgbClr val="000000"/>
                          </a:solidFill>
                          <a:effectLst/>
                          <a:latin typeface="Lettera Text Std" panose="020B0504020101020102" pitchFamily="34" charset="0"/>
                        </a:rPr>
                        <a:t>Living Expenses</a:t>
                      </a:r>
                    </a:p>
                  </a:txBody>
                  <a:tcPr marL="6350" marR="6350" marT="6350" marB="0" anchor="b">
                    <a:lnL>
                      <a:noFill/>
                    </a:lnL>
                    <a:lnR>
                      <a:noFill/>
                    </a:lnR>
                    <a:lnT>
                      <a:noFill/>
                    </a:lnT>
                    <a:lnB>
                      <a:noFill/>
                    </a:lnB>
                  </a:tcPr>
                </a:tc>
                <a:tc rowSpan="2">
                  <a:txBody>
                    <a:bodyPr/>
                    <a:lstStyle/>
                    <a:p>
                      <a:pPr algn="r" fontAlgn="b"/>
                      <a:r>
                        <a:rPr lang="en-CA" sz="1400" b="1" i="0" u="none" strike="noStrike">
                          <a:solidFill>
                            <a:srgbClr val="000000"/>
                          </a:solidFill>
                          <a:effectLst/>
                          <a:latin typeface="Lettera Text Std" panose="020B0504020101020102" pitchFamily="34" charset="0"/>
                        </a:rPr>
                        <a:t>Varies</a:t>
                      </a:r>
                    </a:p>
                  </a:txBody>
                  <a:tcPr marL="6350" marR="6350" marT="6350" marB="0" anchor="b">
                    <a:lnL>
                      <a:noFill/>
                    </a:lnL>
                    <a:lnR>
                      <a:noFill/>
                    </a:lnR>
                    <a:lnT>
                      <a:noFill/>
                    </a:lnT>
                    <a:lnB>
                      <a:noFill/>
                    </a:lnB>
                  </a:tcPr>
                </a:tc>
                <a:tc rowSpan="2">
                  <a:txBody>
                    <a:bodyPr/>
                    <a:lstStyle/>
                    <a:p>
                      <a:pPr algn="r" fontAlgn="b"/>
                      <a:r>
                        <a:rPr lang="en-CA" sz="1400" b="1" i="0" u="none" strike="noStrike">
                          <a:solidFill>
                            <a:srgbClr val="000000"/>
                          </a:solidFill>
                          <a:effectLst/>
                          <a:latin typeface="Lettera Text Std" panose="020B0504020101020102" pitchFamily="34" charset="0"/>
                        </a:rPr>
                        <a:t>Varies</a:t>
                      </a:r>
                    </a:p>
                  </a:txBody>
                  <a:tcPr marL="6350" marR="6350" marT="6350" marB="0" anchor="b">
                    <a:lnL>
                      <a:noFill/>
                    </a:lnL>
                    <a:lnR>
                      <a:noFill/>
                    </a:lnR>
                    <a:lnT>
                      <a:noFill/>
                    </a:lnT>
                    <a:lnB>
                      <a:noFill/>
                    </a:lnB>
                  </a:tcPr>
                </a:tc>
                <a:extLst>
                  <a:ext uri="{0D108BD9-81ED-4DB2-BD59-A6C34878D82A}">
                    <a16:rowId xmlns:a16="http://schemas.microsoft.com/office/drawing/2014/main" val="10003"/>
                  </a:ext>
                </a:extLst>
              </a:tr>
              <a:tr h="562240">
                <a:tc>
                  <a:txBody>
                    <a:bodyPr/>
                    <a:lstStyle/>
                    <a:p>
                      <a:pPr algn="l" fontAlgn="b"/>
                      <a:r>
                        <a:rPr lang="en-US" sz="1400" b="1" i="0" u="none" strike="noStrike">
                          <a:solidFill>
                            <a:srgbClr val="000000"/>
                          </a:solidFill>
                          <a:effectLst/>
                          <a:latin typeface="Lettera Text Std" panose="020B0504020101020102" pitchFamily="34" charset="0"/>
                        </a:rPr>
                        <a:t>(e.g.: phone, internet, laundry, personal care, entertainment, medical, misc.)</a:t>
                      </a:r>
                    </a:p>
                  </a:txBody>
                  <a:tcPr marL="6350" marR="6350" marT="6350" marB="0" anchor="b">
                    <a:lnL>
                      <a:noFill/>
                    </a:lnL>
                    <a:lnR>
                      <a:noFill/>
                    </a:lnR>
                    <a:lnT>
                      <a:noFill/>
                    </a:lnT>
                    <a:lnB>
                      <a:noFill/>
                    </a:lnB>
                  </a:tcPr>
                </a:tc>
                <a:tc vMerge="1">
                  <a:txBody>
                    <a:bodyPr/>
                    <a:lstStyle/>
                    <a:p>
                      <a:endParaRPr lang="en-CA"/>
                    </a:p>
                  </a:txBody>
                  <a:tcPr>
                    <a:lnL>
                      <a:noFill/>
                    </a:lnL>
                    <a:lnR>
                      <a:noFill/>
                    </a:lnR>
                    <a:lnT>
                      <a:noFill/>
                    </a:lnT>
                    <a:lnB>
                      <a:noFill/>
                    </a:lnB>
                  </a:tcPr>
                </a:tc>
                <a:tc vMerge="1">
                  <a:txBody>
                    <a:bodyPr/>
                    <a:lstStyle/>
                    <a:p>
                      <a:endParaRPr lang="en-CA"/>
                    </a:p>
                  </a:txBody>
                  <a:tcPr>
                    <a:lnL>
                      <a:noFill/>
                    </a:lnL>
                    <a:lnR>
                      <a:noFill/>
                    </a:lnR>
                    <a:lnT>
                      <a:noFill/>
                    </a:lnT>
                    <a:lnB>
                      <a:noFill/>
                    </a:lnB>
                  </a:tcPr>
                </a:tc>
                <a:extLst>
                  <a:ext uri="{0D108BD9-81ED-4DB2-BD59-A6C34878D82A}">
                    <a16:rowId xmlns:a16="http://schemas.microsoft.com/office/drawing/2014/main" val="10004"/>
                  </a:ext>
                </a:extLst>
              </a:tr>
              <a:tr h="254885">
                <a:tc>
                  <a:txBody>
                    <a:bodyPr/>
                    <a:lstStyle/>
                    <a:p>
                      <a:pPr algn="l" fontAlgn="b"/>
                      <a:r>
                        <a:rPr lang="en-CA" sz="1800" b="0" i="0" u="none" strike="noStrike">
                          <a:solidFill>
                            <a:srgbClr val="000000"/>
                          </a:solidFill>
                          <a:effectLst/>
                          <a:latin typeface="Arial" panose="020B0604020202020204" pitchFamily="34" charset="0"/>
                        </a:rPr>
                        <a:t> </a:t>
                      </a:r>
                    </a:p>
                  </a:txBody>
                  <a:tcPr marL="6350" marR="6350" marT="6350" marB="0" anchor="b">
                    <a:lnL>
                      <a:noFill/>
                    </a:lnL>
                    <a:lnR>
                      <a:noFill/>
                    </a:lnR>
                    <a:lnT>
                      <a:noFill/>
                    </a:lnT>
                    <a:lnB>
                      <a:noFill/>
                    </a:lnB>
                  </a:tcPr>
                </a:tc>
                <a:tc>
                  <a:txBody>
                    <a:bodyPr/>
                    <a:lstStyle/>
                    <a:p>
                      <a:pPr algn="r" fontAlgn="b"/>
                      <a:r>
                        <a:rPr lang="en-CA" sz="1800" b="0" i="0" u="none" strike="noStrike">
                          <a:solidFill>
                            <a:srgbClr val="000000"/>
                          </a:solidFill>
                          <a:effectLst/>
                          <a:latin typeface="Arial" panose="020B0604020202020204" pitchFamily="34" charset="0"/>
                        </a:rPr>
                        <a:t> </a:t>
                      </a:r>
                    </a:p>
                  </a:txBody>
                  <a:tcPr marL="6350" marR="6350" marT="6350" marB="0" anchor="b">
                    <a:lnL>
                      <a:noFill/>
                    </a:lnL>
                    <a:lnR>
                      <a:noFill/>
                    </a:lnR>
                    <a:lnT>
                      <a:noFill/>
                    </a:lnT>
                    <a:lnB>
                      <a:noFill/>
                    </a:lnB>
                  </a:tcPr>
                </a:tc>
                <a:tc>
                  <a:txBody>
                    <a:bodyPr/>
                    <a:lstStyle/>
                    <a:p>
                      <a:pPr algn="r" fontAlgn="b"/>
                      <a:r>
                        <a:rPr lang="en-CA" sz="1800" b="0" i="0" u="none" strike="noStrike">
                          <a:solidFill>
                            <a:srgbClr val="000000"/>
                          </a:solidFill>
                          <a:effectLst/>
                          <a:latin typeface="Arial" panose="020B0604020202020204" pitchFamily="34" charset="0"/>
                        </a:rPr>
                        <a:t> </a:t>
                      </a:r>
                    </a:p>
                  </a:txBody>
                  <a:tcPr marL="6350" marR="6350" marT="6350" marB="0" anchor="b">
                    <a:lnL>
                      <a:noFill/>
                    </a:lnL>
                    <a:lnR>
                      <a:noFill/>
                    </a:lnR>
                    <a:lnT>
                      <a:noFill/>
                    </a:lnT>
                    <a:lnB>
                      <a:noFill/>
                    </a:lnB>
                  </a:tcPr>
                </a:tc>
                <a:extLst>
                  <a:ext uri="{0D108BD9-81ED-4DB2-BD59-A6C34878D82A}">
                    <a16:rowId xmlns:a16="http://schemas.microsoft.com/office/drawing/2014/main" val="10005"/>
                  </a:ext>
                </a:extLst>
              </a:tr>
              <a:tr h="200145">
                <a:tc gridSpan="3">
                  <a:txBody>
                    <a:bodyPr/>
                    <a:lstStyle/>
                    <a:p>
                      <a:pPr algn="l" fontAlgn="b"/>
                      <a:r>
                        <a:rPr lang="en-US" sz="1400" b="1" i="0" u="none" strike="noStrike">
                          <a:solidFill>
                            <a:srgbClr val="000000"/>
                          </a:solidFill>
                          <a:effectLst/>
                          <a:latin typeface="Lettera Text Std" panose="020B0504020101020102" pitchFamily="34" charset="0"/>
                        </a:rPr>
                        <a:t>Note: Program fees are actual. Other costs are estimates.</a:t>
                      </a:r>
                    </a:p>
                  </a:txBody>
                  <a:tcPr marL="6350" marR="6350" marT="6350" marB="0" anchor="b">
                    <a:lnL>
                      <a:noFill/>
                    </a:lnL>
                    <a:lnR>
                      <a:noFill/>
                    </a:lnR>
                    <a:lnT>
                      <a:noFill/>
                    </a:lnT>
                    <a:lnB>
                      <a:noFill/>
                    </a:lnB>
                  </a:tcPr>
                </a:tc>
                <a:tc hMerge="1">
                  <a:txBody>
                    <a:bodyPr/>
                    <a:lstStyle/>
                    <a:p>
                      <a:endParaRPr lang="en-CA"/>
                    </a:p>
                  </a:txBody>
                  <a:tcPr>
                    <a:lnL>
                      <a:noFill/>
                    </a:lnL>
                    <a:lnR>
                      <a:noFill/>
                    </a:lnR>
                    <a:lnT>
                      <a:noFill/>
                    </a:lnT>
                    <a:lnB>
                      <a:noFill/>
                    </a:lnB>
                  </a:tcPr>
                </a:tc>
                <a:tc hMerge="1">
                  <a:txBody>
                    <a:bodyPr/>
                    <a:lstStyle/>
                    <a:p>
                      <a:endParaRPr lang="en-CA"/>
                    </a:p>
                  </a:txBody>
                  <a:tcPr>
                    <a:lnL>
                      <a:noFill/>
                    </a:lnL>
                    <a:lnR>
                      <a:noFill/>
                    </a:lnR>
                    <a:lnT>
                      <a:noFill/>
                    </a:lnT>
                    <a:lnB>
                      <a:noFill/>
                    </a:lnB>
                  </a:tcPr>
                </a:tc>
                <a:extLst>
                  <a:ext uri="{0D108BD9-81ED-4DB2-BD59-A6C34878D82A}">
                    <a16:rowId xmlns:a16="http://schemas.microsoft.com/office/drawing/2014/main" val="10006"/>
                  </a:ext>
                </a:extLst>
              </a:tr>
              <a:tr h="248172">
                <a:tc gridSpan="3">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hMerge="1">
                  <a:txBody>
                    <a:bodyPr/>
                    <a:lstStyle/>
                    <a:p>
                      <a:endParaRPr lang="en-CA"/>
                    </a:p>
                  </a:txBody>
                  <a:tcPr>
                    <a:lnL>
                      <a:noFill/>
                    </a:lnL>
                    <a:lnR>
                      <a:noFill/>
                    </a:lnR>
                    <a:lnT>
                      <a:noFill/>
                    </a:lnT>
                    <a:lnB>
                      <a:noFill/>
                    </a:lnB>
                  </a:tcPr>
                </a:tc>
                <a:tc hMerge="1">
                  <a:txBody>
                    <a:bodyPr/>
                    <a:lstStyle/>
                    <a:p>
                      <a:endParaRPr lang="en-CA"/>
                    </a:p>
                  </a:txBody>
                  <a:tcPr>
                    <a:lnL>
                      <a:noFill/>
                    </a:lnL>
                    <a:lnR>
                      <a:noFill/>
                    </a:lnR>
                    <a:lnT>
                      <a:noFill/>
                    </a:lnT>
                    <a:lnB>
                      <a:noFill/>
                    </a:lnB>
                  </a:tcPr>
                </a:tc>
                <a:extLst>
                  <a:ext uri="{0D108BD9-81ED-4DB2-BD59-A6C34878D82A}">
                    <a16:rowId xmlns:a16="http://schemas.microsoft.com/office/drawing/2014/main" val="10007"/>
                  </a:ext>
                </a:extLst>
              </a:tr>
              <a:tr h="200145">
                <a:tc gridSpan="3">
                  <a:txBody>
                    <a:bodyPr/>
                    <a:lstStyle/>
                    <a:p>
                      <a:pPr algn="l" fontAlgn="b"/>
                      <a:r>
                        <a:rPr lang="en-US" sz="1400" b="1" i="0" u="none" strike="noStrike">
                          <a:solidFill>
                            <a:srgbClr val="000000"/>
                          </a:solidFill>
                          <a:effectLst/>
                          <a:latin typeface="Lettera Text Std" panose="020B0504020101020102" pitchFamily="34" charset="0"/>
                        </a:rPr>
                        <a:t>Visit the Student Accounts website: fees.utoronto.ca </a:t>
                      </a:r>
                    </a:p>
                  </a:txBody>
                  <a:tcPr marL="6350" marR="6350" marT="6350" marB="0" anchor="b">
                    <a:lnL>
                      <a:noFill/>
                    </a:lnL>
                    <a:lnR>
                      <a:noFill/>
                    </a:lnR>
                    <a:lnT>
                      <a:noFill/>
                    </a:lnT>
                    <a:lnB>
                      <a:noFill/>
                    </a:lnB>
                  </a:tcPr>
                </a:tc>
                <a:tc hMerge="1">
                  <a:txBody>
                    <a:bodyPr/>
                    <a:lstStyle/>
                    <a:p>
                      <a:endParaRPr lang="en-CA"/>
                    </a:p>
                  </a:txBody>
                  <a:tcPr>
                    <a:lnL>
                      <a:noFill/>
                    </a:lnL>
                    <a:lnR>
                      <a:noFill/>
                    </a:lnR>
                    <a:lnT>
                      <a:noFill/>
                    </a:lnT>
                    <a:lnB>
                      <a:noFill/>
                    </a:lnB>
                  </a:tcPr>
                </a:tc>
                <a:tc hMerge="1">
                  <a:txBody>
                    <a:bodyPr/>
                    <a:lstStyle/>
                    <a:p>
                      <a:endParaRPr lang="en-CA"/>
                    </a:p>
                  </a:txBody>
                  <a:tcPr>
                    <a:lnL>
                      <a:noFill/>
                    </a:lnL>
                    <a:lnR>
                      <a:noFill/>
                    </a:lnR>
                    <a:lnT>
                      <a:noFill/>
                    </a:lnT>
                    <a:lnB>
                      <a:noFill/>
                    </a:lnB>
                  </a:tcPr>
                </a:tc>
                <a:extLst>
                  <a:ext uri="{0D108BD9-81ED-4DB2-BD59-A6C34878D82A}">
                    <a16:rowId xmlns:a16="http://schemas.microsoft.com/office/drawing/2014/main" val="10008"/>
                  </a:ext>
                </a:extLst>
              </a:tr>
              <a:tr h="200145">
                <a:tc gridSpan="3">
                  <a:txBody>
                    <a:bodyPr/>
                    <a:lstStyle/>
                    <a:p>
                      <a:pPr algn="l" fontAlgn="b"/>
                      <a:r>
                        <a:rPr lang="en-CA" sz="1400" b="1" i="0" u="none" strike="noStrike" dirty="0">
                          <a:solidFill>
                            <a:srgbClr val="000000"/>
                          </a:solidFill>
                          <a:effectLst/>
                          <a:latin typeface="Lettera Text Std" panose="020B0504020101020102" pitchFamily="34" charset="0"/>
                        </a:rPr>
                        <a:t>More information https://studentlife.utoronto.ca/task/living-costs-in-toronto/</a:t>
                      </a:r>
                    </a:p>
                  </a:txBody>
                  <a:tcPr marL="6350" marR="6350" marT="6350" marB="0" anchor="b">
                    <a:lnL>
                      <a:noFill/>
                    </a:lnL>
                    <a:lnR>
                      <a:noFill/>
                    </a:lnR>
                    <a:lnT>
                      <a:noFill/>
                    </a:lnT>
                    <a:lnB>
                      <a:noFill/>
                    </a:lnB>
                  </a:tcPr>
                </a:tc>
                <a:tc hMerge="1">
                  <a:txBody>
                    <a:bodyPr/>
                    <a:lstStyle/>
                    <a:p>
                      <a:endParaRPr lang="en-CA"/>
                    </a:p>
                  </a:txBody>
                  <a:tcPr/>
                </a:tc>
                <a:tc hMerge="1">
                  <a:txBody>
                    <a:bodyPr/>
                    <a:lstStyle/>
                    <a:p>
                      <a:endParaRPr lang="en-CA"/>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58663297"/>
      </p:ext>
    </p:extLst>
  </p:cSld>
  <p:clrMapOvr>
    <a:masterClrMapping/>
  </p:clrMapOvr>
  <mc:AlternateContent xmlns:mc="http://schemas.openxmlformats.org/markup-compatibility/2006" xmlns:p14="http://schemas.microsoft.com/office/powerpoint/2010/main">
    <mc:Choice Requires="p14">
      <p:transition spd="slow" p14:dur="2000" advTm="27455"/>
    </mc:Choice>
    <mc:Fallback xmlns="">
      <p:transition spd="slow" advTm="27455"/>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4500" y="849860"/>
            <a:ext cx="4090489" cy="738664"/>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Explore all possible sources of funding.</a:t>
            </a:r>
            <a:endParaRPr sz="2400" dirty="0">
              <a:latin typeface="Lettera Text Std"/>
              <a:cs typeface="Lettera Text Std"/>
            </a:endParaRPr>
          </a:p>
        </p:txBody>
      </p:sp>
      <p:sp>
        <p:nvSpPr>
          <p:cNvPr id="4" name="object 4"/>
          <p:cNvSpPr txBox="1"/>
          <p:nvPr/>
        </p:nvSpPr>
        <p:spPr>
          <a:xfrm>
            <a:off x="444500" y="437417"/>
            <a:ext cx="334645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graphicFrame>
        <p:nvGraphicFramePr>
          <p:cNvPr id="22" name="Table 21"/>
          <p:cNvGraphicFramePr>
            <a:graphicFrameLocks noGrp="1"/>
          </p:cNvGraphicFramePr>
          <p:nvPr>
            <p:extLst>
              <p:ext uri="{D42A27DB-BD31-4B8C-83A1-F6EECF244321}">
                <p14:modId xmlns:p14="http://schemas.microsoft.com/office/powerpoint/2010/main" val="643390515"/>
              </p:ext>
            </p:extLst>
          </p:nvPr>
        </p:nvGraphicFramePr>
        <p:xfrm>
          <a:off x="295561" y="1910163"/>
          <a:ext cx="8122736" cy="4200525"/>
        </p:xfrm>
        <a:graphic>
          <a:graphicData uri="http://schemas.openxmlformats.org/drawingml/2006/table">
            <a:tbl>
              <a:tblPr firstRow="1" bandRow="1">
                <a:tableStyleId>{5C22544A-7EE6-4342-B048-85BDC9FD1C3A}</a:tableStyleId>
              </a:tblPr>
              <a:tblGrid>
                <a:gridCol w="4061368">
                  <a:extLst>
                    <a:ext uri="{9D8B030D-6E8A-4147-A177-3AD203B41FA5}">
                      <a16:colId xmlns:a16="http://schemas.microsoft.com/office/drawing/2014/main" val="20000"/>
                    </a:ext>
                  </a:extLst>
                </a:gridCol>
                <a:gridCol w="4061368">
                  <a:extLst>
                    <a:ext uri="{9D8B030D-6E8A-4147-A177-3AD203B41FA5}">
                      <a16:colId xmlns:a16="http://schemas.microsoft.com/office/drawing/2014/main" val="20001"/>
                    </a:ext>
                  </a:extLst>
                </a:gridCol>
              </a:tblGrid>
              <a:tr h="370840">
                <a:tc>
                  <a:txBody>
                    <a:bodyPr/>
                    <a:lstStyle/>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t>Family support</a:t>
                      </a:r>
                      <a:b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b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t>Savings/Investments/RESP</a:t>
                      </a: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t>Government Student Loans and Grants</a:t>
                      </a:r>
                      <a:b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b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t>UTAPS – UT Grant Funding</a:t>
                      </a:r>
                      <a:b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b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t>U of T Scholarships</a:t>
                      </a:r>
                      <a:b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b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t>Daniels Awards and Grants</a:t>
                      </a:r>
                      <a:b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b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t>Employment</a:t>
                      </a: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t>Bank Loan/Student Line of Credit</a:t>
                      </a: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p>
                      <a:pPr marL="298450" marR="5080" lvl="0" indent="-285750" algn="l" defTabSz="914400" rtl="0" eaLnBrk="1" fontAlgn="auto" latinLnBrk="0" hangingPunct="1">
                        <a:lnSpc>
                          <a:spcPct val="1072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rPr>
                        <a:t>External Scholarships</a:t>
                      </a:r>
                    </a:p>
                    <a:p>
                      <a:pPr marL="12700" marR="5080" lvl="0" indent="0" algn="l" defTabSz="914400" rtl="0" eaLnBrk="1" fontAlgn="auto" latinLnBrk="0" hangingPunct="1">
                        <a:lnSpc>
                          <a:spcPct val="107200"/>
                        </a:lnSpc>
                        <a:spcBef>
                          <a:spcPts val="0"/>
                        </a:spcBef>
                        <a:spcAft>
                          <a:spcPts val="0"/>
                        </a:spcAft>
                        <a:buClrTx/>
                        <a:buSzTx/>
                        <a:buFontTx/>
                        <a:buNone/>
                        <a:tabLst/>
                        <a:defRPr/>
                      </a:pP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12700" marR="5080" lvl="0" indent="0" algn="l" defTabSz="914400" rtl="0" eaLnBrk="1" fontAlgn="auto" latinLnBrk="0" hangingPunct="1">
                        <a:lnSpc>
                          <a:spcPct val="107200"/>
                        </a:lnSpc>
                        <a:spcBef>
                          <a:spcPts val="0"/>
                        </a:spcBef>
                        <a:spcAft>
                          <a:spcPts val="0"/>
                        </a:spcAft>
                        <a:buClrTx/>
                        <a:buSzTx/>
                        <a:buFontTx/>
                        <a:buNone/>
                        <a:tabLst/>
                        <a:defRPr/>
                      </a:pPr>
                      <a:endParaRPr kumimoji="0" lang="en-US" sz="1400" b="1" i="0" u="none" strike="noStrike" kern="1200" cap="none" spc="0" normalizeH="0" baseline="0" noProof="0" dirty="0">
                        <a:ln>
                          <a:noFill/>
                        </a:ln>
                        <a:solidFill>
                          <a:srgbClr val="D2232A"/>
                        </a:solidFill>
                        <a:effectLst/>
                        <a:uLnTx/>
                        <a:uFillTx/>
                        <a:latin typeface="Lettera Text Std" panose="020B0504020101020102" pitchFamily="34" charset="0"/>
                        <a:ea typeface="+mn-ea"/>
                        <a:cs typeface="+mn-cs"/>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02051785"/>
      </p:ext>
    </p:extLst>
  </p:cSld>
  <p:clrMapOvr>
    <a:masterClrMapping/>
  </p:clrMapOvr>
  <mc:AlternateContent xmlns:mc="http://schemas.openxmlformats.org/markup-compatibility/2006" xmlns:p14="http://schemas.microsoft.com/office/powerpoint/2010/main">
    <mc:Choice Requires="p14">
      <p:transition spd="slow" p14:dur="2000" advTm="19666"/>
    </mc:Choice>
    <mc:Fallback xmlns="">
      <p:transition spd="slow" advTm="1966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7840" y="1303338"/>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RESP</a:t>
            </a:r>
            <a:endParaRPr sz="2400" dirty="0">
              <a:latin typeface="Lettera Text Std"/>
              <a:cs typeface="Lettera Text Std"/>
            </a:endParaRPr>
          </a:p>
        </p:txBody>
      </p:sp>
      <p:sp>
        <p:nvSpPr>
          <p:cNvPr id="3" name="object 3"/>
          <p:cNvSpPr txBox="1"/>
          <p:nvPr/>
        </p:nvSpPr>
        <p:spPr>
          <a:xfrm>
            <a:off x="509721" y="1786740"/>
            <a:ext cx="5064760" cy="5532284"/>
          </a:xfrm>
          <a:prstGeom prst="rect">
            <a:avLst/>
          </a:prstGeom>
          <a:noFill/>
        </p:spPr>
        <p:txBody>
          <a:bodyPr vert="horz" wrap="square" lIns="0" tIns="0" rIns="0" bIns="0" rtlCol="0">
            <a:spAutoFit/>
          </a:bodyPr>
          <a:lstStyle/>
          <a:p>
            <a:pPr marL="12700" marR="5080">
              <a:lnSpc>
                <a:spcPct val="107200"/>
              </a:lnSpc>
            </a:pPr>
            <a:r>
              <a:rPr lang="en-US" sz="1400" b="1" dirty="0">
                <a:latin typeface="Lettera Text Std" panose="020B0504020101020102" pitchFamily="34" charset="0"/>
              </a:rPr>
              <a:t>Registered Education Savings Plan</a:t>
            </a:r>
          </a:p>
          <a:p>
            <a:pPr marL="12700" marR="5080">
              <a:lnSpc>
                <a:spcPct val="107200"/>
              </a:lnSpc>
            </a:pPr>
            <a:r>
              <a:rPr lang="en-US" sz="1400" b="1" dirty="0">
                <a:latin typeface="Lettera Text Std" panose="020B0504020101020102" pitchFamily="34" charset="0"/>
              </a:rPr>
              <a:t>RESP Verification of Enrolment / Registration Requests</a:t>
            </a:r>
          </a:p>
          <a:p>
            <a:pPr marL="12700" marR="5080">
              <a:lnSpc>
                <a:spcPct val="107200"/>
              </a:lnSpc>
            </a:pPr>
            <a:endParaRPr lang="en-US" sz="1400" b="1" dirty="0">
              <a:solidFill>
                <a:srgbClr val="D2232A"/>
              </a:solidFill>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Generate a </a:t>
            </a:r>
            <a:r>
              <a:rPr lang="en-US" sz="1400" b="1" dirty="0">
                <a:latin typeface="Lettera Text Std" panose="020B0504020101020102" pitchFamily="34" charset="0"/>
                <a:hlinkClick r:id="rId3"/>
              </a:rPr>
              <a:t>Confirmation of Enrolment from your ACORN </a:t>
            </a:r>
            <a:r>
              <a:rPr lang="en-US" sz="1400" b="1" dirty="0">
                <a:latin typeface="Lettera Text Std" panose="020B0504020101020102" pitchFamily="34" charset="0"/>
              </a:rPr>
              <a:t>account (Transcript &amp; Enrolment Confirmation menu) after you are registered.</a:t>
            </a: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Print your fees invoice from your ACORN account</a:t>
            </a:r>
          </a:p>
          <a:p>
            <a:pPr marL="755650" marR="5080" lvl="1" indent="-285750">
              <a:lnSpc>
                <a:spcPct val="107200"/>
              </a:lnSpc>
              <a:buFont typeface="Arial" panose="020B0604020202020204" pitchFamily="34" charset="0"/>
              <a:buChar char="•"/>
            </a:pPr>
            <a:r>
              <a:rPr lang="en-US" sz="1400" b="1" dirty="0">
                <a:latin typeface="Lettera Text Std" panose="020B0504020101020102" pitchFamily="34" charset="0"/>
              </a:rPr>
              <a:t>Free</a:t>
            </a:r>
          </a:p>
          <a:p>
            <a:pPr marL="298450" marR="5080" indent="-285750">
              <a:lnSpc>
                <a:spcPct val="107200"/>
              </a:lnSpc>
              <a:buFont typeface="Arial" panose="020B0604020202020204" pitchFamily="34" charset="0"/>
              <a:buChar char="•"/>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OR</a:t>
            </a:r>
          </a:p>
          <a:p>
            <a:pPr marL="12700" marR="5080">
              <a:lnSpc>
                <a:spcPct val="107200"/>
              </a:lnSpc>
            </a:pP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Submit RESP form to </a:t>
            </a:r>
            <a:r>
              <a:rPr lang="en-US" sz="1400" b="1" dirty="0">
                <a:latin typeface="Lettera Text Std" panose="020B0504020101020102" pitchFamily="34" charset="0"/>
                <a:hlinkClick r:id="rId4"/>
              </a:rPr>
              <a:t>registrar@daniels.utoronto.ca</a:t>
            </a:r>
            <a:r>
              <a:rPr lang="en-US" sz="1400" b="1" dirty="0">
                <a:latin typeface="Lettera Text Std" panose="020B0504020101020102" pitchFamily="34" charset="0"/>
              </a:rPr>
              <a:t> for completion.</a:t>
            </a:r>
          </a:p>
          <a:p>
            <a:pPr marL="755650" marR="5080" lvl="1" indent="-285750">
              <a:lnSpc>
                <a:spcPct val="107200"/>
              </a:lnSpc>
              <a:buFont typeface="Arial" panose="020B0604020202020204" pitchFamily="34" charset="0"/>
              <a:buChar char="•"/>
            </a:pPr>
            <a:r>
              <a:rPr lang="en-US" sz="1400" b="1" dirty="0">
                <a:latin typeface="Lettera Text Std" panose="020B0504020101020102" pitchFamily="34" charset="0"/>
              </a:rPr>
              <a:t>Forms will be completed after you are enrolled in courses.</a:t>
            </a:r>
          </a:p>
          <a:p>
            <a:pPr marL="755650" marR="5080" lvl="1" indent="-285750">
              <a:lnSpc>
                <a:spcPct val="107200"/>
              </a:lnSpc>
              <a:buFont typeface="Arial" panose="020B0604020202020204" pitchFamily="34" charset="0"/>
              <a:buChar char="•"/>
            </a:pPr>
            <a:r>
              <a:rPr lang="en-US" sz="1400" b="1" dirty="0">
                <a:latin typeface="Lettera Text Std" panose="020B0504020101020102" pitchFamily="34" charset="0"/>
              </a:rPr>
              <a:t>Ensure that all relevant portions of the form are completed, in particular the student number. Once course enrolment begins, we will then review the RESP forms and sign as is appropriate. We will then fax the RESP forms to the relevant company, as per the fax number on the form.</a:t>
            </a:r>
          </a:p>
          <a:p>
            <a:pPr marL="755650" marR="5080" lvl="1" indent="-285750">
              <a:lnSpc>
                <a:spcPct val="107200"/>
              </a:lnSpc>
              <a:buFont typeface="Arial" panose="020B0604020202020204" pitchFamily="34" charset="0"/>
              <a:buChar char="•"/>
            </a:pPr>
            <a:r>
              <a:rPr lang="en-US" sz="1400" b="1" dirty="0">
                <a:latin typeface="Lettera Text Std" panose="020B0504020101020102" pitchFamily="34" charset="0"/>
              </a:rPr>
              <a:t>$8 fee</a:t>
            </a:r>
          </a:p>
          <a:p>
            <a:pPr marL="12700" marR="5080">
              <a:lnSpc>
                <a:spcPct val="107200"/>
              </a:lnSpc>
            </a:pPr>
            <a:endParaRPr lang="en-US" sz="1400" b="1" dirty="0">
              <a:solidFill>
                <a:srgbClr val="D2232A"/>
              </a:solidFill>
              <a:latin typeface="Lettera Text Std" panose="020B0504020101020102" pitchFamily="34" charset="0"/>
            </a:endParaRPr>
          </a:p>
          <a:p>
            <a:pPr marL="12700" marR="5080">
              <a:lnSpc>
                <a:spcPct val="107200"/>
              </a:lnSpc>
            </a:pPr>
            <a:endParaRPr lang="en-US" sz="1400" b="1" dirty="0">
              <a:solidFill>
                <a:srgbClr val="D2232A"/>
              </a:solidFill>
              <a:latin typeface="Lettera Text Std" panose="020B0504020101020102" pitchFamily="34" charset="0"/>
            </a:endParaRP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2054263111"/>
      </p:ext>
    </p:extLst>
  </p:cSld>
  <p:clrMapOvr>
    <a:masterClrMapping/>
  </p:clrMapOvr>
  <mc:AlternateContent xmlns:mc="http://schemas.openxmlformats.org/markup-compatibility/2006" xmlns:p14="http://schemas.microsoft.com/office/powerpoint/2010/main">
    <mc:Choice Requires="p14">
      <p:transition spd="slow" p14:dur="2000" advTm="45621"/>
    </mc:Choice>
    <mc:Fallback xmlns="">
      <p:transition spd="slow" advTm="4562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623890" cy="738664"/>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Government Student Loans and Grants </a:t>
            </a:r>
          </a:p>
        </p:txBody>
      </p:sp>
      <p:sp>
        <p:nvSpPr>
          <p:cNvPr id="3" name="object 3"/>
          <p:cNvSpPr txBox="1"/>
          <p:nvPr/>
        </p:nvSpPr>
        <p:spPr>
          <a:xfrm>
            <a:off x="492799" y="2752266"/>
            <a:ext cx="5902960" cy="3918701"/>
          </a:xfrm>
          <a:prstGeom prst="rect">
            <a:avLst/>
          </a:prstGeom>
        </p:spPr>
        <p:txBody>
          <a:bodyPr vert="horz" wrap="square" lIns="0" tIns="0" rIns="0" bIns="0" rtlCol="0">
            <a:spAutoFit/>
          </a:bodyPr>
          <a:lstStyle/>
          <a:p>
            <a:pPr marL="12700" marR="5080">
              <a:lnSpc>
                <a:spcPct val="107200"/>
              </a:lnSpc>
            </a:pPr>
            <a:r>
              <a:rPr lang="en-US" sz="1400" b="1" dirty="0">
                <a:solidFill>
                  <a:srgbClr val="231F20"/>
                </a:solidFill>
                <a:latin typeface="Lettera Text Std"/>
                <a:cs typeface="Lettera Text Std"/>
              </a:rPr>
              <a:t>Many students apply for government student financial assistance for their major funding resource.</a:t>
            </a:r>
          </a:p>
          <a:p>
            <a:pPr marL="298450" marR="5080" indent="-285750">
              <a:lnSpc>
                <a:spcPct val="107200"/>
              </a:lnSpc>
              <a:buFont typeface="Arial" panose="020B0604020202020204" pitchFamily="34" charset="0"/>
              <a:buChar char="•"/>
            </a:pPr>
            <a:endParaRPr lang="en-US" sz="1400" b="1" dirty="0">
              <a:solidFill>
                <a:srgbClr val="231F20"/>
              </a:solidFill>
              <a:latin typeface="Lettera Text Std"/>
              <a:cs typeface="Lettera Text Std"/>
            </a:endParaRPr>
          </a:p>
          <a:p>
            <a:pPr marL="298450" marR="5080" indent="-285750">
              <a:lnSpc>
                <a:spcPct val="107200"/>
              </a:lnSpc>
              <a:buFont typeface="Arial" panose="020B0604020202020204" pitchFamily="34" charset="0"/>
              <a:buChar char="•"/>
            </a:pPr>
            <a:r>
              <a:rPr lang="en-US" sz="1400" b="1" dirty="0">
                <a:solidFill>
                  <a:srgbClr val="231F20"/>
                </a:solidFill>
                <a:latin typeface="Lettera Text Std"/>
                <a:cs typeface="Lettera Text Std"/>
              </a:rPr>
              <a:t>Canadian citizens/permanent residents, AND Ontario residents – apply to OSAP. Includes new permanent residents arriving in Toronto this fall.</a:t>
            </a:r>
            <a:br>
              <a:rPr lang="en-US" sz="1400" b="1" dirty="0">
                <a:solidFill>
                  <a:srgbClr val="231F20"/>
                </a:solidFill>
                <a:latin typeface="Lettera Text Std"/>
                <a:cs typeface="Lettera Text Std"/>
              </a:rPr>
            </a:br>
            <a:endParaRPr lang="en-US" sz="1400" b="1" dirty="0">
              <a:solidFill>
                <a:srgbClr val="231F20"/>
              </a:solidFill>
              <a:latin typeface="Lettera Text Std"/>
              <a:cs typeface="Lettera Text Std"/>
            </a:endParaRPr>
          </a:p>
          <a:p>
            <a:pPr marL="298450" marR="5080" indent="-285750">
              <a:lnSpc>
                <a:spcPct val="107200"/>
              </a:lnSpc>
              <a:buFont typeface="Arial" panose="020B0604020202020204" pitchFamily="34" charset="0"/>
              <a:buChar char="•"/>
            </a:pPr>
            <a:r>
              <a:rPr lang="en-US" sz="1400" b="1" dirty="0">
                <a:solidFill>
                  <a:srgbClr val="231F20"/>
                </a:solidFill>
                <a:latin typeface="Lettera Text Std"/>
                <a:cs typeface="Lettera Text Std"/>
              </a:rPr>
              <a:t>Canadian citizens/permanent residents, AND residents of other provinces – check with your provincial government student financial assistance agency</a:t>
            </a:r>
            <a:br>
              <a:rPr lang="en-US" sz="1400" b="1" dirty="0">
                <a:solidFill>
                  <a:srgbClr val="231F20"/>
                </a:solidFill>
                <a:latin typeface="Lettera Text Std"/>
                <a:cs typeface="Lettera Text Std"/>
              </a:rPr>
            </a:br>
            <a:endParaRPr lang="en-US" sz="1400" b="1" dirty="0">
              <a:solidFill>
                <a:srgbClr val="231F20"/>
              </a:solidFill>
              <a:latin typeface="Lettera Text Std"/>
              <a:cs typeface="Lettera Text Std"/>
            </a:endParaRPr>
          </a:p>
          <a:p>
            <a:pPr marL="298450" marR="5080" indent="-285750">
              <a:lnSpc>
                <a:spcPct val="107200"/>
              </a:lnSpc>
              <a:buFont typeface="Arial" panose="020B0604020202020204" pitchFamily="34" charset="0"/>
              <a:buChar char="•"/>
            </a:pPr>
            <a:r>
              <a:rPr lang="en-US" sz="1400" b="1" dirty="0">
                <a:solidFill>
                  <a:srgbClr val="231F20"/>
                </a:solidFill>
                <a:latin typeface="Lettera Text Std"/>
                <a:cs typeface="Lettera Text Std"/>
              </a:rPr>
              <a:t>US citizens/permanent residents – US Direct Loans (no grants)</a:t>
            </a:r>
            <a:br>
              <a:rPr lang="en-US" sz="1400" b="1" dirty="0">
                <a:solidFill>
                  <a:srgbClr val="231F20"/>
                </a:solidFill>
                <a:latin typeface="Lettera Text Std"/>
                <a:cs typeface="Lettera Text Std"/>
              </a:rPr>
            </a:br>
            <a:endParaRPr lang="en-US" sz="1400" b="1" dirty="0">
              <a:solidFill>
                <a:srgbClr val="231F20"/>
              </a:solidFill>
              <a:latin typeface="Lettera Text Std"/>
              <a:cs typeface="Lettera Text Std"/>
            </a:endParaRPr>
          </a:p>
          <a:p>
            <a:pPr marL="298450" marR="5080" indent="-285750">
              <a:lnSpc>
                <a:spcPct val="107200"/>
              </a:lnSpc>
              <a:buFont typeface="Arial" panose="020B0604020202020204" pitchFamily="34" charset="0"/>
              <a:buChar char="•"/>
            </a:pPr>
            <a:r>
              <a:rPr lang="en-US" sz="1400" b="1" dirty="0">
                <a:solidFill>
                  <a:srgbClr val="231F20"/>
                </a:solidFill>
                <a:latin typeface="Lettera Text Std"/>
                <a:cs typeface="Lettera Text Std"/>
              </a:rPr>
              <a:t>Dual US/Canadian citizens – can apply to both, and after receiving assessments from both, can decide which to accept. CANNOT accept both.</a:t>
            </a:r>
          </a:p>
          <a:p>
            <a:pPr marL="298450" marR="5080" indent="-285750">
              <a:lnSpc>
                <a:spcPct val="107200"/>
              </a:lnSpc>
              <a:buFont typeface="Arial" panose="020B0604020202020204" pitchFamily="34" charset="0"/>
              <a:buChar char="•"/>
            </a:pPr>
            <a:endParaRPr lang="en-US" sz="1400" b="1" dirty="0">
              <a:solidFill>
                <a:srgbClr val="231F20"/>
              </a:solidFill>
              <a:latin typeface="Lettera Text Std"/>
              <a:cs typeface="Lettera Text Std"/>
            </a:endParaRP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3549055988"/>
      </p:ext>
    </p:extLst>
  </p:cSld>
  <p:clrMapOvr>
    <a:masterClrMapping/>
  </p:clrMapOvr>
  <mc:AlternateContent xmlns:mc="http://schemas.openxmlformats.org/markup-compatibility/2006" xmlns:p14="http://schemas.microsoft.com/office/powerpoint/2010/main">
    <mc:Choice Requires="p14">
      <p:transition spd="slow" p14:dur="2000" advTm="49635"/>
    </mc:Choice>
    <mc:Fallback xmlns="">
      <p:transition spd="slow" advTm="49635"/>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623890" cy="738664"/>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Government Student Loans and Grants </a:t>
            </a:r>
          </a:p>
        </p:txBody>
      </p:sp>
      <p:sp>
        <p:nvSpPr>
          <p:cNvPr id="3" name="object 3"/>
          <p:cNvSpPr txBox="1"/>
          <p:nvPr/>
        </p:nvSpPr>
        <p:spPr>
          <a:xfrm>
            <a:off x="492799" y="2752266"/>
            <a:ext cx="5902960" cy="3457678"/>
          </a:xfrm>
          <a:prstGeom prst="rect">
            <a:avLst/>
          </a:prstGeom>
        </p:spPr>
        <p:txBody>
          <a:bodyPr vert="horz" wrap="square" lIns="0" tIns="0" rIns="0" bIns="0" rtlCol="0">
            <a:spAutoFit/>
          </a:bodyPr>
          <a:lstStyle/>
          <a:p>
            <a:pPr marL="12700" marR="5080">
              <a:lnSpc>
                <a:spcPct val="107200"/>
              </a:lnSpc>
            </a:pPr>
            <a:r>
              <a:rPr lang="en-US" sz="1400" b="1" dirty="0">
                <a:solidFill>
                  <a:srgbClr val="D2232A"/>
                </a:solidFill>
                <a:latin typeface="Lettera Text Std"/>
                <a:cs typeface="Lettera Text Std"/>
              </a:rPr>
              <a:t>Learn more:</a:t>
            </a:r>
            <a:r>
              <a:rPr lang="en-US" sz="1400" b="1" dirty="0">
                <a:solidFill>
                  <a:srgbClr val="231F20"/>
                </a:solidFill>
                <a:latin typeface="Lettera Text Std"/>
                <a:cs typeface="Lettera Text Std"/>
              </a:rPr>
              <a:t/>
            </a:r>
            <a:br>
              <a:rPr lang="en-US" sz="1400" b="1" dirty="0">
                <a:solidFill>
                  <a:srgbClr val="231F20"/>
                </a:solidFill>
                <a:latin typeface="Lettera Text Std"/>
                <a:cs typeface="Lettera Text Std"/>
              </a:rPr>
            </a:br>
            <a:endParaRPr lang="en-US" sz="1400" b="1" dirty="0">
              <a:solidFill>
                <a:srgbClr val="231F20"/>
              </a:solidFill>
              <a:latin typeface="Lettera Text Std"/>
              <a:cs typeface="Lettera Text Std"/>
            </a:endParaRPr>
          </a:p>
          <a:p>
            <a:pPr marL="12700" marR="5080">
              <a:lnSpc>
                <a:spcPct val="107200"/>
              </a:lnSpc>
            </a:pPr>
            <a:r>
              <a:rPr lang="en-US" sz="1400" b="1" dirty="0">
                <a:solidFill>
                  <a:srgbClr val="231F20"/>
                </a:solidFill>
                <a:latin typeface="Lettera Text Std"/>
                <a:cs typeface="Lettera Text Std"/>
              </a:rPr>
              <a:t>OSAP and Other Provinces - </a:t>
            </a:r>
            <a:r>
              <a:rPr lang="en-US" sz="1400" b="1" dirty="0">
                <a:solidFill>
                  <a:srgbClr val="231F20"/>
                </a:solidFill>
                <a:latin typeface="Lettera Text Std"/>
                <a:cs typeface="Lettera Text Std"/>
                <a:hlinkClick r:id="rId3"/>
              </a:rPr>
              <a:t>http://future.utoronto.ca/finances/financial-aid/osap-and-other-government-aid</a:t>
            </a:r>
            <a:endParaRPr lang="en-US" sz="1400" b="1" dirty="0">
              <a:solidFill>
                <a:srgbClr val="231F20"/>
              </a:solidFill>
              <a:latin typeface="Lettera Text Std"/>
              <a:cs typeface="Lettera Text Std"/>
            </a:endParaRPr>
          </a:p>
          <a:p>
            <a:pPr marL="12700" marR="5080">
              <a:lnSpc>
                <a:spcPct val="107200"/>
              </a:lnSpc>
            </a:pPr>
            <a:endParaRPr lang="en-US" sz="1400" b="1" dirty="0">
              <a:solidFill>
                <a:srgbClr val="231F20"/>
              </a:solidFill>
              <a:latin typeface="Lettera Text Std"/>
              <a:cs typeface="Lettera Text Std"/>
            </a:endParaRPr>
          </a:p>
          <a:p>
            <a:pPr marL="298450" marR="5080" indent="-285750">
              <a:lnSpc>
                <a:spcPct val="107200"/>
              </a:lnSpc>
              <a:buFont typeface="Arial" panose="020B0604020202020204" pitchFamily="34" charset="0"/>
              <a:buChar char="•"/>
            </a:pPr>
            <a:r>
              <a:rPr lang="en-US" sz="1400" b="1" dirty="0">
                <a:solidFill>
                  <a:srgbClr val="231F20"/>
                </a:solidFill>
                <a:latin typeface="Lettera Text Std"/>
                <a:cs typeface="Lettera Text Std"/>
              </a:rPr>
              <a:t>For Daniels-specific information about applying for OSAP - </a:t>
            </a:r>
            <a:r>
              <a:rPr lang="en-US" sz="1400" b="1" dirty="0">
                <a:solidFill>
                  <a:srgbClr val="231F20"/>
                </a:solidFill>
                <a:latin typeface="Lettera Text Std"/>
                <a:cs typeface="Lettera Text Std"/>
                <a:hlinkClick r:id="rId4"/>
              </a:rPr>
              <a:t>https://www.daniels.utoronto.ca/sites/default/files/applying_for_osap_at_the_daniels_faculty.pdf</a:t>
            </a:r>
            <a:r>
              <a:rPr lang="en-US" sz="1400" b="1" dirty="0">
                <a:solidFill>
                  <a:srgbClr val="231F20"/>
                </a:solidFill>
                <a:latin typeface="Lettera Text Std"/>
                <a:cs typeface="Lettera Text Std"/>
              </a:rPr>
              <a:t> </a:t>
            </a: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r>
              <a:rPr lang="en-US" sz="1400" b="1" dirty="0">
                <a:solidFill>
                  <a:srgbClr val="231F20"/>
                </a:solidFill>
                <a:latin typeface="Lettera Text Std"/>
                <a:cs typeface="Lettera Text Std"/>
              </a:rPr>
              <a:t>US Direct Loans - </a:t>
            </a:r>
            <a:r>
              <a:rPr lang="en-US" sz="1400" b="1" dirty="0">
                <a:solidFill>
                  <a:srgbClr val="231F20"/>
                </a:solidFill>
                <a:latin typeface="Lettera Text Std"/>
                <a:cs typeface="Lettera Text Std"/>
                <a:hlinkClick r:id="rId5"/>
              </a:rPr>
              <a:t>https://future.utoronto.ca/finances/financial-aid/us-student-aid/</a:t>
            </a:r>
            <a:r>
              <a:rPr lang="en-US" sz="1400" b="1" dirty="0">
                <a:solidFill>
                  <a:srgbClr val="231F20"/>
                </a:solidFill>
                <a:latin typeface="Lettera Text Std"/>
                <a:cs typeface="Lettera Text Std"/>
              </a:rPr>
              <a:t> </a:t>
            </a:r>
          </a:p>
          <a:p>
            <a:pPr marL="12700" marR="5080">
              <a:lnSpc>
                <a:spcPct val="107200"/>
              </a:lnSpc>
            </a:pPr>
            <a:endParaRPr lang="en-US" sz="1400" b="1" dirty="0">
              <a:solidFill>
                <a:srgbClr val="231F20"/>
              </a:solidFill>
              <a:latin typeface="Lettera Text Std"/>
              <a:cs typeface="Lettera Text Std"/>
            </a:endParaRPr>
          </a:p>
          <a:p>
            <a:pPr marL="12700" marR="5080">
              <a:lnSpc>
                <a:spcPct val="107200"/>
              </a:lnSpc>
            </a:pPr>
            <a:r>
              <a:rPr lang="en-US" sz="1400" b="1" dirty="0">
                <a:solidFill>
                  <a:srgbClr val="D2232A"/>
                </a:solidFill>
                <a:latin typeface="Lettera Text Std"/>
                <a:cs typeface="Lettera Text Std"/>
              </a:rPr>
              <a:t>KEEP IN MIND </a:t>
            </a:r>
            <a:r>
              <a:rPr lang="en-US" sz="1400" b="1" dirty="0">
                <a:solidFill>
                  <a:srgbClr val="231F20"/>
                </a:solidFill>
                <a:latin typeface="Lettera Text Std"/>
                <a:cs typeface="Lettera Text Std"/>
              </a:rPr>
              <a:t>- Government student loans are interest-free while a student is in full-time studies.</a:t>
            </a: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2446811139"/>
      </p:ext>
    </p:extLst>
  </p:cSld>
  <p:clrMapOvr>
    <a:masterClrMapping/>
  </p:clrMapOvr>
  <mc:AlternateContent xmlns:mc="http://schemas.openxmlformats.org/markup-compatibility/2006" xmlns:p14="http://schemas.microsoft.com/office/powerpoint/2010/main">
    <mc:Choice Requires="p14">
      <p:transition spd="slow" p14:dur="2000" advTm="20064"/>
    </mc:Choice>
    <mc:Fallback xmlns="">
      <p:transition spd="slow" advTm="2006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623890" cy="738664"/>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Government Student Loans and Grants </a:t>
            </a:r>
          </a:p>
        </p:txBody>
      </p:sp>
      <p:sp>
        <p:nvSpPr>
          <p:cNvPr id="3" name="object 3"/>
          <p:cNvSpPr txBox="1"/>
          <p:nvPr/>
        </p:nvSpPr>
        <p:spPr>
          <a:xfrm>
            <a:off x="492799" y="2752266"/>
            <a:ext cx="5902960" cy="2766142"/>
          </a:xfrm>
          <a:prstGeom prst="rect">
            <a:avLst/>
          </a:prstGeom>
        </p:spPr>
        <p:txBody>
          <a:bodyPr vert="horz" wrap="square" lIns="0" tIns="0" rIns="0" bIns="0" rtlCol="0">
            <a:spAutoFit/>
          </a:bodyPr>
          <a:lstStyle/>
          <a:p>
            <a:pPr marL="12700" marR="5080">
              <a:lnSpc>
                <a:spcPct val="107200"/>
              </a:lnSpc>
            </a:pPr>
            <a:r>
              <a:rPr lang="en-US" sz="1400" b="1" dirty="0">
                <a:latin typeface="Lettera Text Std" panose="020B0504020101020102" pitchFamily="34" charset="0"/>
              </a:rPr>
              <a:t>Students receiving government student loans and grants are eligible to </a:t>
            </a:r>
            <a:endParaRPr lang="en-US" sz="1400" b="1" dirty="0">
              <a:solidFill>
                <a:srgbClr val="D2232A"/>
              </a:solidFill>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Request a tuition fee deferral. </a:t>
            </a:r>
            <a:br>
              <a:rPr lang="en-US" sz="1400" b="1" dirty="0">
                <a:latin typeface="Lettera Text Std" panose="020B0504020101020102" pitchFamily="34" charset="0"/>
              </a:rPr>
            </a:b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Be considered/apply for UT grant funding in the form of UTAPS. </a:t>
            </a:r>
          </a:p>
          <a:p>
            <a:pPr marL="755650" marR="5080" lvl="1" indent="-285750">
              <a:lnSpc>
                <a:spcPct val="107200"/>
              </a:lnSpc>
              <a:buFont typeface="Arial" panose="020B0604020202020204" pitchFamily="34" charset="0"/>
              <a:buChar char="•"/>
            </a:pPr>
            <a:r>
              <a:rPr lang="en-US" sz="1400" b="1" dirty="0">
                <a:latin typeface="Lettera Text Std" panose="020B0504020101020102" pitchFamily="34" charset="0"/>
              </a:rPr>
              <a:t>not applicable to US Direct Loans recipients</a:t>
            </a:r>
            <a:br>
              <a:rPr lang="en-US" sz="1400" b="1" dirty="0">
                <a:latin typeface="Lettera Text Std" panose="020B0504020101020102" pitchFamily="34" charset="0"/>
              </a:rPr>
            </a:b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Apply for Daniels grant funding. </a:t>
            </a:r>
          </a:p>
          <a:p>
            <a:pPr marL="298450" marR="5080" indent="-285750">
              <a:lnSpc>
                <a:spcPct val="107200"/>
              </a:lnSpc>
              <a:buFont typeface="Arial" panose="020B0604020202020204" pitchFamily="34" charset="0"/>
              <a:buChar char="•"/>
            </a:pPr>
            <a:endParaRPr lang="en-US" sz="1400" b="1" dirty="0">
              <a:latin typeface="Lettera Text Std" panose="020B0504020101020102" pitchFamily="34" charset="0"/>
            </a:endParaRPr>
          </a:p>
          <a:p>
            <a:pPr marL="12700" marR="5080">
              <a:lnSpc>
                <a:spcPct val="107200"/>
              </a:lnSpc>
            </a:pPr>
            <a:r>
              <a:rPr lang="en-US" sz="1400" b="1" dirty="0">
                <a:latin typeface="Lettera Text Std" panose="020B0504020101020102" pitchFamily="34" charset="0"/>
              </a:rPr>
              <a:t>COVID-19 – government student funding agencies have updated their policies due to the pandemic. More students may be eligible!</a:t>
            </a:r>
          </a:p>
          <a:p>
            <a:pPr marL="298450" marR="5080" indent="-285750">
              <a:lnSpc>
                <a:spcPct val="107200"/>
              </a:lnSpc>
              <a:buFont typeface="Arial" panose="020B0604020202020204" pitchFamily="34" charset="0"/>
              <a:buChar char="•"/>
            </a:pPr>
            <a:endParaRPr lang="en-US" sz="1400" b="1" dirty="0">
              <a:latin typeface="Lettera Text Std" panose="020B0504020101020102" pitchFamily="34" charset="0"/>
            </a:endParaRP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2577443585"/>
      </p:ext>
    </p:extLst>
  </p:cSld>
  <p:clrMapOvr>
    <a:masterClrMapping/>
  </p:clrMapOvr>
  <mc:AlternateContent xmlns:mc="http://schemas.openxmlformats.org/markup-compatibility/2006" xmlns:p14="http://schemas.microsoft.com/office/powerpoint/2010/main">
    <mc:Choice Requires="p14">
      <p:transition spd="slow" p14:dur="2000" advTm="39689"/>
    </mc:Choice>
    <mc:Fallback xmlns="">
      <p:transition spd="slow" advTm="39689"/>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1510" y="1828800"/>
            <a:ext cx="4090489" cy="369332"/>
          </a:xfrm>
          <a:prstGeom prst="rect">
            <a:avLst/>
          </a:prstGeom>
        </p:spPr>
        <p:txBody>
          <a:bodyPr vert="horz" wrap="square" lIns="0" tIns="0" rIns="0" bIns="0" rtlCol="0">
            <a:spAutoFit/>
          </a:bodyPr>
          <a:lstStyle/>
          <a:p>
            <a:pPr marL="12700">
              <a:lnSpc>
                <a:spcPct val="100000"/>
              </a:lnSpc>
            </a:pPr>
            <a:r>
              <a:rPr lang="en-US" sz="2400" b="1" dirty="0">
                <a:solidFill>
                  <a:srgbClr val="231F20"/>
                </a:solidFill>
                <a:latin typeface="Lettera Text Std"/>
                <a:cs typeface="Lettera Text Std"/>
              </a:rPr>
              <a:t>UTAPS – UT Grant Funding</a:t>
            </a:r>
            <a:endParaRPr sz="2400" dirty="0">
              <a:latin typeface="Lettera Text Std"/>
              <a:cs typeface="Lettera Text Std"/>
            </a:endParaRPr>
          </a:p>
        </p:txBody>
      </p:sp>
      <p:sp>
        <p:nvSpPr>
          <p:cNvPr id="3" name="object 3"/>
          <p:cNvSpPr txBox="1"/>
          <p:nvPr/>
        </p:nvSpPr>
        <p:spPr>
          <a:xfrm>
            <a:off x="497840" y="2369314"/>
            <a:ext cx="5064760" cy="2996654"/>
          </a:xfrm>
          <a:prstGeom prst="rect">
            <a:avLst/>
          </a:prstGeom>
        </p:spPr>
        <p:txBody>
          <a:bodyPr vert="horz" wrap="square" lIns="0" tIns="0" rIns="0" bIns="0" rtlCol="0">
            <a:spAutoFit/>
          </a:bodyPr>
          <a:lstStyle/>
          <a:p>
            <a:pPr marL="12700" marR="5080">
              <a:lnSpc>
                <a:spcPct val="107200"/>
              </a:lnSpc>
            </a:pPr>
            <a:r>
              <a:rPr lang="en-US" sz="1400" b="1" dirty="0">
                <a:solidFill>
                  <a:srgbClr val="D2232A"/>
                </a:solidFill>
                <a:latin typeface="Lettera Text Std" panose="020B0504020101020102" pitchFamily="34" charset="0"/>
              </a:rPr>
              <a:t>University of Toronto Advance Planning for Students</a:t>
            </a:r>
            <a:endParaRPr lang="en-US" sz="1400" b="1" dirty="0">
              <a:latin typeface="Lettera Text Std" panose="020B0504020101020102" pitchFamily="34" charset="0"/>
            </a:endParaRPr>
          </a:p>
          <a:p>
            <a:pPr marL="12700" marR="5080">
              <a:lnSpc>
                <a:spcPct val="107200"/>
              </a:lnSpc>
            </a:pP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OSAP recipients – OSAP application serves as UTAPS application </a:t>
            </a:r>
            <a:br>
              <a:rPr lang="en-US" sz="1400" b="1" dirty="0">
                <a:latin typeface="Lettera Text Std" panose="020B0504020101020102" pitchFamily="34" charset="0"/>
              </a:rPr>
            </a:br>
            <a:endParaRPr lang="en-US" sz="1400" b="1" dirty="0">
              <a:latin typeface="Lettera Text Std" panose="020B0504020101020102" pitchFamily="34" charset="0"/>
            </a:endParaRPr>
          </a:p>
          <a:p>
            <a:pPr marL="298450" marR="5080" indent="-285750">
              <a:lnSpc>
                <a:spcPct val="107200"/>
              </a:lnSpc>
              <a:buFont typeface="Arial" panose="020B0604020202020204" pitchFamily="34" charset="0"/>
              <a:buChar char="•"/>
            </a:pPr>
            <a:r>
              <a:rPr lang="en-US" sz="1400" b="1" dirty="0">
                <a:latin typeface="Lettera Text Std" panose="020B0504020101020102" pitchFamily="34" charset="0"/>
              </a:rPr>
              <a:t>Recipients of government student assistance from other provinces or First Nations funding – must submit a UTAPS application</a:t>
            </a:r>
          </a:p>
          <a:p>
            <a:pPr marL="12700" marR="5080">
              <a:lnSpc>
                <a:spcPct val="107200"/>
              </a:lnSpc>
            </a:pPr>
            <a:endParaRPr lang="en-US" sz="1400" b="1" dirty="0">
              <a:latin typeface="Lettera Text Std" panose="020B0504020101020102" pitchFamily="34" charset="0"/>
            </a:endParaRPr>
          </a:p>
          <a:p>
            <a:pPr marL="12700" marR="5080">
              <a:lnSpc>
                <a:spcPct val="107200"/>
              </a:lnSpc>
            </a:pPr>
            <a:r>
              <a:rPr lang="en-US" sz="1400" b="1" dirty="0">
                <a:solidFill>
                  <a:srgbClr val="D2232A"/>
                </a:solidFill>
                <a:latin typeface="Lettera Text Std" panose="020B0504020101020102" pitchFamily="34" charset="0"/>
              </a:rPr>
              <a:t>Learn more:</a:t>
            </a:r>
            <a:br>
              <a:rPr lang="en-US" sz="1400" b="1" dirty="0">
                <a:solidFill>
                  <a:srgbClr val="D2232A"/>
                </a:solidFill>
                <a:latin typeface="Lettera Text Std" panose="020B0504020101020102" pitchFamily="34" charset="0"/>
              </a:rPr>
            </a:br>
            <a:endParaRPr lang="en-US" sz="1400" b="1" dirty="0">
              <a:solidFill>
                <a:srgbClr val="D2232A"/>
              </a:solidFill>
              <a:latin typeface="Lettera Text Std" panose="020B0504020101020102" pitchFamily="34" charset="0"/>
              <a:hlinkClick r:id="rId3"/>
            </a:endParaRPr>
          </a:p>
          <a:p>
            <a:pPr marL="12700" marR="5080">
              <a:lnSpc>
                <a:spcPct val="107200"/>
              </a:lnSpc>
            </a:pPr>
            <a:r>
              <a:rPr lang="en-US" sz="1400" b="1" dirty="0">
                <a:solidFill>
                  <a:srgbClr val="D2232A"/>
                </a:solidFill>
                <a:latin typeface="Lettera Text Std" panose="020B0504020101020102" pitchFamily="34" charset="0"/>
                <a:hlinkClick r:id="rId4"/>
              </a:rPr>
              <a:t>https://future.utoronto.ca/finances/financial-aid/university-of-toronto-financial-aid-utaps/</a:t>
            </a:r>
            <a:r>
              <a:rPr lang="en-US" sz="1400" b="1" dirty="0">
                <a:solidFill>
                  <a:srgbClr val="D2232A"/>
                </a:solidFill>
                <a:latin typeface="Lettera Text Std" panose="020B0504020101020102" pitchFamily="34" charset="0"/>
              </a:rPr>
              <a:t> </a:t>
            </a:r>
          </a:p>
        </p:txBody>
      </p:sp>
      <p:sp>
        <p:nvSpPr>
          <p:cNvPr id="4" name="object 4"/>
          <p:cNvSpPr txBox="1"/>
          <p:nvPr/>
        </p:nvSpPr>
        <p:spPr>
          <a:xfrm>
            <a:off x="444500" y="437417"/>
            <a:ext cx="4279900" cy="169277"/>
          </a:xfrm>
          <a:prstGeom prst="rect">
            <a:avLst/>
          </a:prstGeom>
        </p:spPr>
        <p:txBody>
          <a:bodyPr vert="horz" wrap="square" lIns="0" tIns="0" rIns="0" bIns="0" rtlCol="0">
            <a:spAutoFit/>
          </a:bodyPr>
          <a:lstStyle/>
          <a:p>
            <a:pPr marL="12700">
              <a:lnSpc>
                <a:spcPct val="100000"/>
              </a:lnSpc>
            </a:pPr>
            <a:r>
              <a:rPr lang="en-US" sz="1100" b="1" dirty="0">
                <a:solidFill>
                  <a:srgbClr val="231F20"/>
                </a:solidFill>
                <a:latin typeface="Lettera Text Std"/>
                <a:cs typeface="Lettera Text Std"/>
              </a:rPr>
              <a:t>New Undergraduate Student Orientation: Financial Fundamentals</a:t>
            </a:r>
            <a:endParaRPr lang="en-US" sz="1100" dirty="0">
              <a:latin typeface="Lettera Text Std"/>
              <a:cs typeface="Lettera Text Std"/>
            </a:endParaRPr>
          </a:p>
        </p:txBody>
      </p:sp>
      <p:sp>
        <p:nvSpPr>
          <p:cNvPr id="5" name="object 5"/>
          <p:cNvSpPr/>
          <p:nvPr/>
        </p:nvSpPr>
        <p:spPr>
          <a:xfrm>
            <a:off x="8197760" y="5066988"/>
            <a:ext cx="148590" cy="183515"/>
          </a:xfrm>
          <a:custGeom>
            <a:avLst/>
            <a:gdLst/>
            <a:ahLst/>
            <a:cxnLst/>
            <a:rect l="l" t="t" r="r" b="b"/>
            <a:pathLst>
              <a:path w="148590" h="183514">
                <a:moveTo>
                  <a:pt x="76796" y="0"/>
                </a:moveTo>
                <a:lnTo>
                  <a:pt x="0" y="0"/>
                </a:lnTo>
                <a:lnTo>
                  <a:pt x="0" y="183362"/>
                </a:lnTo>
                <a:lnTo>
                  <a:pt x="80460" y="183244"/>
                </a:lnTo>
                <a:lnTo>
                  <a:pt x="122816" y="161302"/>
                </a:lnTo>
                <a:lnTo>
                  <a:pt x="25780" y="161302"/>
                </a:lnTo>
                <a:lnTo>
                  <a:pt x="25780" y="22047"/>
                </a:lnTo>
                <a:lnTo>
                  <a:pt x="123056" y="22047"/>
                </a:lnTo>
                <a:lnTo>
                  <a:pt x="122216" y="20987"/>
                </a:lnTo>
                <a:lnTo>
                  <a:pt x="112370" y="12180"/>
                </a:lnTo>
                <a:lnTo>
                  <a:pt x="101394" y="5580"/>
                </a:lnTo>
                <a:lnTo>
                  <a:pt x="89475" y="1436"/>
                </a:lnTo>
                <a:lnTo>
                  <a:pt x="76796" y="0"/>
                </a:lnTo>
                <a:close/>
              </a:path>
              <a:path w="148590" h="183514">
                <a:moveTo>
                  <a:pt x="123056" y="22047"/>
                </a:moveTo>
                <a:lnTo>
                  <a:pt x="25780" y="22047"/>
                </a:lnTo>
                <a:lnTo>
                  <a:pt x="77624" y="22291"/>
                </a:lnTo>
                <a:lnTo>
                  <a:pt x="87725" y="25222"/>
                </a:lnTo>
                <a:lnTo>
                  <a:pt x="116607" y="66636"/>
                </a:lnTo>
                <a:lnTo>
                  <a:pt x="120633" y="102463"/>
                </a:lnTo>
                <a:lnTo>
                  <a:pt x="117594" y="118314"/>
                </a:lnTo>
                <a:lnTo>
                  <a:pt x="95621" y="153403"/>
                </a:lnTo>
                <a:lnTo>
                  <a:pt x="73609" y="161302"/>
                </a:lnTo>
                <a:lnTo>
                  <a:pt x="122816" y="161302"/>
                </a:lnTo>
                <a:lnTo>
                  <a:pt x="143845" y="121553"/>
                </a:lnTo>
                <a:lnTo>
                  <a:pt x="147995" y="89346"/>
                </a:lnTo>
                <a:lnTo>
                  <a:pt x="146585" y="73265"/>
                </a:lnTo>
                <a:lnTo>
                  <a:pt x="143116" y="58138"/>
                </a:lnTo>
                <a:lnTo>
                  <a:pt x="137775" y="44216"/>
                </a:lnTo>
                <a:lnTo>
                  <a:pt x="130746" y="31749"/>
                </a:lnTo>
                <a:lnTo>
                  <a:pt x="123056" y="22047"/>
                </a:lnTo>
                <a:close/>
              </a:path>
            </a:pathLst>
          </a:custGeom>
          <a:solidFill>
            <a:srgbClr val="231F20"/>
          </a:solidFill>
        </p:spPr>
        <p:txBody>
          <a:bodyPr wrap="square" lIns="0" tIns="0" rIns="0" bIns="0" rtlCol="0"/>
          <a:lstStyle/>
          <a:p>
            <a:endParaRPr/>
          </a:p>
        </p:txBody>
      </p:sp>
      <p:sp>
        <p:nvSpPr>
          <p:cNvPr id="6" name="object 6"/>
          <p:cNvSpPr/>
          <p:nvPr/>
        </p:nvSpPr>
        <p:spPr>
          <a:xfrm>
            <a:off x="8186332" y="5294817"/>
            <a:ext cx="155575" cy="183515"/>
          </a:xfrm>
          <a:custGeom>
            <a:avLst/>
            <a:gdLst/>
            <a:ahLst/>
            <a:cxnLst/>
            <a:rect l="l" t="t" r="r" b="b"/>
            <a:pathLst>
              <a:path w="155575" h="183514">
                <a:moveTo>
                  <a:pt x="93014" y="0"/>
                </a:moveTo>
                <a:lnTo>
                  <a:pt x="62179" y="0"/>
                </a:lnTo>
                <a:lnTo>
                  <a:pt x="0" y="183362"/>
                </a:lnTo>
                <a:lnTo>
                  <a:pt x="26835" y="183362"/>
                </a:lnTo>
                <a:lnTo>
                  <a:pt x="44907" y="131279"/>
                </a:lnTo>
                <a:lnTo>
                  <a:pt x="137532" y="131279"/>
                </a:lnTo>
                <a:lnTo>
                  <a:pt x="130051" y="109219"/>
                </a:lnTo>
                <a:lnTo>
                  <a:pt x="52082" y="109219"/>
                </a:lnTo>
                <a:lnTo>
                  <a:pt x="77596" y="27368"/>
                </a:lnTo>
                <a:lnTo>
                  <a:pt x="102295" y="27368"/>
                </a:lnTo>
                <a:lnTo>
                  <a:pt x="93014" y="0"/>
                </a:lnTo>
                <a:close/>
              </a:path>
              <a:path w="155575" h="183514">
                <a:moveTo>
                  <a:pt x="137532" y="131279"/>
                </a:moveTo>
                <a:lnTo>
                  <a:pt x="110286" y="131279"/>
                </a:lnTo>
                <a:lnTo>
                  <a:pt x="128358" y="183362"/>
                </a:lnTo>
                <a:lnTo>
                  <a:pt x="155193" y="183362"/>
                </a:lnTo>
                <a:lnTo>
                  <a:pt x="137532" y="131279"/>
                </a:lnTo>
                <a:close/>
              </a:path>
              <a:path w="155575" h="183514">
                <a:moveTo>
                  <a:pt x="102295" y="27368"/>
                </a:moveTo>
                <a:lnTo>
                  <a:pt x="77596" y="27368"/>
                </a:lnTo>
                <a:lnTo>
                  <a:pt x="103111" y="109219"/>
                </a:lnTo>
                <a:lnTo>
                  <a:pt x="130051" y="109219"/>
                </a:lnTo>
                <a:lnTo>
                  <a:pt x="102295" y="27368"/>
                </a:lnTo>
                <a:close/>
              </a:path>
            </a:pathLst>
          </a:custGeom>
          <a:solidFill>
            <a:srgbClr val="231F20"/>
          </a:solidFill>
        </p:spPr>
        <p:txBody>
          <a:bodyPr wrap="square" lIns="0" tIns="0" rIns="0" bIns="0" rtlCol="0"/>
          <a:lstStyle/>
          <a:p>
            <a:endParaRPr/>
          </a:p>
        </p:txBody>
      </p:sp>
      <p:sp>
        <p:nvSpPr>
          <p:cNvPr id="7" name="object 7"/>
          <p:cNvSpPr/>
          <p:nvPr/>
        </p:nvSpPr>
        <p:spPr>
          <a:xfrm>
            <a:off x="8358831" y="5294812"/>
            <a:ext cx="147320" cy="183515"/>
          </a:xfrm>
          <a:custGeom>
            <a:avLst/>
            <a:gdLst/>
            <a:ahLst/>
            <a:cxnLst/>
            <a:rect l="l" t="t" r="r" b="b"/>
            <a:pathLst>
              <a:path w="147320" h="183514">
                <a:moveTo>
                  <a:pt x="38798" y="0"/>
                </a:moveTo>
                <a:lnTo>
                  <a:pt x="0" y="0"/>
                </a:lnTo>
                <a:lnTo>
                  <a:pt x="0" y="183362"/>
                </a:lnTo>
                <a:lnTo>
                  <a:pt x="25781" y="183362"/>
                </a:lnTo>
                <a:lnTo>
                  <a:pt x="25781" y="27368"/>
                </a:lnTo>
                <a:lnTo>
                  <a:pt x="53156" y="27368"/>
                </a:lnTo>
                <a:lnTo>
                  <a:pt x="38798" y="0"/>
                </a:lnTo>
                <a:close/>
              </a:path>
              <a:path w="147320" h="183514">
                <a:moveTo>
                  <a:pt x="53156" y="27368"/>
                </a:moveTo>
                <a:lnTo>
                  <a:pt x="25781" y="27368"/>
                </a:lnTo>
                <a:lnTo>
                  <a:pt x="107899" y="183362"/>
                </a:lnTo>
                <a:lnTo>
                  <a:pt x="146697" y="183362"/>
                </a:lnTo>
                <a:lnTo>
                  <a:pt x="146697" y="156527"/>
                </a:lnTo>
                <a:lnTo>
                  <a:pt x="120916" y="156527"/>
                </a:lnTo>
                <a:lnTo>
                  <a:pt x="53156" y="27368"/>
                </a:lnTo>
                <a:close/>
              </a:path>
              <a:path w="147320" h="183514">
                <a:moveTo>
                  <a:pt x="146697" y="0"/>
                </a:moveTo>
                <a:lnTo>
                  <a:pt x="120916" y="0"/>
                </a:lnTo>
                <a:lnTo>
                  <a:pt x="120916" y="156527"/>
                </a:lnTo>
                <a:lnTo>
                  <a:pt x="146697" y="156527"/>
                </a:lnTo>
                <a:lnTo>
                  <a:pt x="146697" y="0"/>
                </a:lnTo>
                <a:close/>
              </a:path>
            </a:pathLst>
          </a:custGeom>
          <a:solidFill>
            <a:srgbClr val="231F20"/>
          </a:solidFill>
        </p:spPr>
        <p:txBody>
          <a:bodyPr wrap="square" lIns="0" tIns="0" rIns="0" bIns="0" rtlCol="0"/>
          <a:lstStyle/>
          <a:p>
            <a:endParaRPr/>
          </a:p>
        </p:txBody>
      </p:sp>
      <p:sp>
        <p:nvSpPr>
          <p:cNvPr id="8" name="object 8"/>
          <p:cNvSpPr/>
          <p:nvPr/>
        </p:nvSpPr>
        <p:spPr>
          <a:xfrm>
            <a:off x="8210918" y="5522645"/>
            <a:ext cx="0" cy="183515"/>
          </a:xfrm>
          <a:custGeom>
            <a:avLst/>
            <a:gdLst/>
            <a:ahLst/>
            <a:cxnLst/>
            <a:rect l="l" t="t" r="r" b="b"/>
            <a:pathLst>
              <a:path h="183514">
                <a:moveTo>
                  <a:pt x="0" y="0"/>
                </a:moveTo>
                <a:lnTo>
                  <a:pt x="0" y="183362"/>
                </a:lnTo>
              </a:path>
            </a:pathLst>
          </a:custGeom>
          <a:ln w="27050">
            <a:solidFill>
              <a:srgbClr val="231F20"/>
            </a:solidFill>
          </a:ln>
        </p:spPr>
        <p:txBody>
          <a:bodyPr wrap="square" lIns="0" tIns="0" rIns="0" bIns="0" rtlCol="0"/>
          <a:lstStyle/>
          <a:p>
            <a:endParaRPr/>
          </a:p>
        </p:txBody>
      </p:sp>
      <p:sp>
        <p:nvSpPr>
          <p:cNvPr id="9" name="object 9"/>
          <p:cNvSpPr/>
          <p:nvPr/>
        </p:nvSpPr>
        <p:spPr>
          <a:xfrm>
            <a:off x="8255702" y="5694968"/>
            <a:ext cx="280035" cy="0"/>
          </a:xfrm>
          <a:custGeom>
            <a:avLst/>
            <a:gdLst/>
            <a:ahLst/>
            <a:cxnLst/>
            <a:rect l="l" t="t" r="r" b="b"/>
            <a:pathLst>
              <a:path w="280034">
                <a:moveTo>
                  <a:pt x="0" y="0"/>
                </a:moveTo>
                <a:lnTo>
                  <a:pt x="279593" y="0"/>
                </a:lnTo>
              </a:path>
            </a:pathLst>
          </a:custGeom>
          <a:ln w="23307">
            <a:solidFill>
              <a:srgbClr val="231F20"/>
            </a:solidFill>
          </a:ln>
        </p:spPr>
        <p:txBody>
          <a:bodyPr wrap="square" lIns="0" tIns="0" rIns="0" bIns="0" rtlCol="0"/>
          <a:lstStyle/>
          <a:p>
            <a:endParaRPr/>
          </a:p>
        </p:txBody>
      </p:sp>
      <p:sp>
        <p:nvSpPr>
          <p:cNvPr id="10" name="object 10"/>
          <p:cNvSpPr/>
          <p:nvPr/>
        </p:nvSpPr>
        <p:spPr>
          <a:xfrm>
            <a:off x="8268592" y="5544696"/>
            <a:ext cx="0" cy="139700"/>
          </a:xfrm>
          <a:custGeom>
            <a:avLst/>
            <a:gdLst/>
            <a:ahLst/>
            <a:cxnLst/>
            <a:rect l="l" t="t" r="r" b="b"/>
            <a:pathLst>
              <a:path h="139700">
                <a:moveTo>
                  <a:pt x="0" y="0"/>
                </a:moveTo>
                <a:lnTo>
                  <a:pt x="0" y="139699"/>
                </a:lnTo>
              </a:path>
            </a:pathLst>
          </a:custGeom>
          <a:ln w="27050">
            <a:solidFill>
              <a:srgbClr val="231F20"/>
            </a:solidFill>
          </a:ln>
        </p:spPr>
        <p:txBody>
          <a:bodyPr wrap="square" lIns="0" tIns="0" rIns="0" bIns="0" rtlCol="0"/>
          <a:lstStyle/>
          <a:p>
            <a:endParaRPr/>
          </a:p>
        </p:txBody>
      </p:sp>
      <p:sp>
        <p:nvSpPr>
          <p:cNvPr id="11" name="object 11"/>
          <p:cNvSpPr/>
          <p:nvPr/>
        </p:nvSpPr>
        <p:spPr>
          <a:xfrm>
            <a:off x="8255702" y="5613276"/>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2" name="object 12"/>
          <p:cNvSpPr/>
          <p:nvPr/>
        </p:nvSpPr>
        <p:spPr>
          <a:xfrm>
            <a:off x="8255702" y="5533901"/>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13" name="object 13"/>
          <p:cNvSpPr/>
          <p:nvPr/>
        </p:nvSpPr>
        <p:spPr>
          <a:xfrm>
            <a:off x="8427535" y="5522659"/>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4" name="object 14"/>
          <p:cNvSpPr/>
          <p:nvPr/>
        </p:nvSpPr>
        <p:spPr>
          <a:xfrm>
            <a:off x="8537812" y="5520748"/>
            <a:ext cx="148590" cy="187325"/>
          </a:xfrm>
          <a:custGeom>
            <a:avLst/>
            <a:gdLst/>
            <a:ahLst/>
            <a:cxnLst/>
            <a:rect l="l" t="t" r="r" b="b"/>
            <a:pathLst>
              <a:path w="148590" h="187325">
                <a:moveTo>
                  <a:pt x="25145" y="123348"/>
                </a:moveTo>
                <a:lnTo>
                  <a:pt x="0" y="132768"/>
                </a:lnTo>
                <a:lnTo>
                  <a:pt x="3779" y="144935"/>
                </a:lnTo>
                <a:lnTo>
                  <a:pt x="9926" y="155725"/>
                </a:lnTo>
                <a:lnTo>
                  <a:pt x="41195" y="179031"/>
                </a:lnTo>
                <a:lnTo>
                  <a:pt x="88789" y="187058"/>
                </a:lnTo>
                <a:lnTo>
                  <a:pt x="103021" y="184798"/>
                </a:lnTo>
                <a:lnTo>
                  <a:pt x="115834" y="180306"/>
                </a:lnTo>
                <a:lnTo>
                  <a:pt x="126926" y="173492"/>
                </a:lnTo>
                <a:lnTo>
                  <a:pt x="135427" y="164846"/>
                </a:lnTo>
                <a:lnTo>
                  <a:pt x="73441" y="164846"/>
                </a:lnTo>
                <a:lnTo>
                  <a:pt x="58964" y="162093"/>
                </a:lnTo>
                <a:lnTo>
                  <a:pt x="46205" y="156361"/>
                </a:lnTo>
                <a:lnTo>
                  <a:pt x="35855" y="147855"/>
                </a:lnTo>
                <a:lnTo>
                  <a:pt x="28605" y="136781"/>
                </a:lnTo>
                <a:lnTo>
                  <a:pt x="25145" y="123348"/>
                </a:lnTo>
                <a:close/>
              </a:path>
              <a:path w="148590" h="187325">
                <a:moveTo>
                  <a:pt x="63705" y="0"/>
                </a:moveTo>
                <a:lnTo>
                  <a:pt x="27056" y="12675"/>
                </a:lnTo>
                <a:lnTo>
                  <a:pt x="5758" y="47359"/>
                </a:lnTo>
                <a:lnTo>
                  <a:pt x="4733" y="64457"/>
                </a:lnTo>
                <a:lnTo>
                  <a:pt x="11030" y="75994"/>
                </a:lnTo>
                <a:lnTo>
                  <a:pt x="46273" y="96364"/>
                </a:lnTo>
                <a:lnTo>
                  <a:pt x="75041" y="101282"/>
                </a:lnTo>
                <a:lnTo>
                  <a:pt x="92232" y="103878"/>
                </a:lnTo>
                <a:lnTo>
                  <a:pt x="105373" y="108436"/>
                </a:lnTo>
                <a:lnTo>
                  <a:pt x="114497" y="115724"/>
                </a:lnTo>
                <a:lnTo>
                  <a:pt x="119639" y="126506"/>
                </a:lnTo>
                <a:lnTo>
                  <a:pt x="120836" y="141549"/>
                </a:lnTo>
                <a:lnTo>
                  <a:pt x="114648" y="152850"/>
                </a:lnTo>
                <a:lnTo>
                  <a:pt x="104132" y="160054"/>
                </a:lnTo>
                <a:lnTo>
                  <a:pt x="90120" y="163830"/>
                </a:lnTo>
                <a:lnTo>
                  <a:pt x="73441" y="164846"/>
                </a:lnTo>
                <a:lnTo>
                  <a:pt x="135427" y="164846"/>
                </a:lnTo>
                <a:lnTo>
                  <a:pt x="135995" y="164269"/>
                </a:lnTo>
                <a:lnTo>
                  <a:pt x="142740" y="152547"/>
                </a:lnTo>
                <a:lnTo>
                  <a:pt x="146861" y="138240"/>
                </a:lnTo>
                <a:lnTo>
                  <a:pt x="148057" y="121258"/>
                </a:lnTo>
                <a:lnTo>
                  <a:pt x="143662" y="109340"/>
                </a:lnTo>
                <a:lnTo>
                  <a:pt x="99008" y="82644"/>
                </a:lnTo>
                <a:lnTo>
                  <a:pt x="67102" y="77788"/>
                </a:lnTo>
                <a:lnTo>
                  <a:pt x="53523" y="74981"/>
                </a:lnTo>
                <a:lnTo>
                  <a:pt x="41566" y="69305"/>
                </a:lnTo>
                <a:lnTo>
                  <a:pt x="33209" y="59356"/>
                </a:lnTo>
                <a:lnTo>
                  <a:pt x="30431" y="43730"/>
                </a:lnTo>
                <a:lnTo>
                  <a:pt x="36912" y="34002"/>
                </a:lnTo>
                <a:lnTo>
                  <a:pt x="48175" y="27325"/>
                </a:lnTo>
                <a:lnTo>
                  <a:pt x="62851" y="23541"/>
                </a:lnTo>
                <a:lnTo>
                  <a:pt x="79573" y="22490"/>
                </a:lnTo>
                <a:lnTo>
                  <a:pt x="131105" y="22490"/>
                </a:lnTo>
                <a:lnTo>
                  <a:pt x="122138" y="14643"/>
                </a:lnTo>
                <a:lnTo>
                  <a:pt x="110557" y="8214"/>
                </a:lnTo>
                <a:lnTo>
                  <a:pt x="96891" y="3610"/>
                </a:lnTo>
                <a:lnTo>
                  <a:pt x="81241" y="862"/>
                </a:lnTo>
                <a:lnTo>
                  <a:pt x="63705" y="0"/>
                </a:lnTo>
                <a:close/>
              </a:path>
              <a:path w="148590" h="187325">
                <a:moveTo>
                  <a:pt x="131105" y="22490"/>
                </a:moveTo>
                <a:lnTo>
                  <a:pt x="79573" y="22490"/>
                </a:lnTo>
                <a:lnTo>
                  <a:pt x="93799" y="25460"/>
                </a:lnTo>
                <a:lnTo>
                  <a:pt x="105230" y="31561"/>
                </a:lnTo>
                <a:lnTo>
                  <a:pt x="113609" y="41065"/>
                </a:lnTo>
                <a:lnTo>
                  <a:pt x="118681" y="54247"/>
                </a:lnTo>
                <a:lnTo>
                  <a:pt x="145262" y="54247"/>
                </a:lnTo>
                <a:lnTo>
                  <a:pt x="143370" y="44571"/>
                </a:lnTo>
                <a:lnTo>
                  <a:pt x="138645" y="32852"/>
                </a:lnTo>
                <a:lnTo>
                  <a:pt x="131534" y="22866"/>
                </a:lnTo>
                <a:lnTo>
                  <a:pt x="131105" y="22490"/>
                </a:lnTo>
                <a:close/>
              </a:path>
            </a:pathLst>
          </a:custGeom>
          <a:solidFill>
            <a:srgbClr val="231F20"/>
          </a:solidFill>
        </p:spPr>
        <p:txBody>
          <a:bodyPr wrap="square" lIns="0" tIns="0" rIns="0" bIns="0" rtlCol="0"/>
          <a:lstStyle/>
          <a:p>
            <a:endParaRPr/>
          </a:p>
        </p:txBody>
      </p:sp>
      <p:sp>
        <p:nvSpPr>
          <p:cNvPr id="15" name="object 15"/>
          <p:cNvSpPr/>
          <p:nvPr/>
        </p:nvSpPr>
        <p:spPr>
          <a:xfrm>
            <a:off x="8000479" y="5769505"/>
            <a:ext cx="146050" cy="186055"/>
          </a:xfrm>
          <a:custGeom>
            <a:avLst/>
            <a:gdLst/>
            <a:ahLst/>
            <a:cxnLst/>
            <a:rect l="l" t="t" r="r" b="b"/>
            <a:pathLst>
              <a:path w="146050" h="186054">
                <a:moveTo>
                  <a:pt x="25781" y="0"/>
                </a:moveTo>
                <a:lnTo>
                  <a:pt x="0" y="0"/>
                </a:lnTo>
                <a:lnTo>
                  <a:pt x="54" y="115793"/>
                </a:lnTo>
                <a:lnTo>
                  <a:pt x="9350" y="155010"/>
                </a:lnTo>
                <a:lnTo>
                  <a:pt x="39562" y="180138"/>
                </a:lnTo>
                <a:lnTo>
                  <a:pt x="73505" y="185494"/>
                </a:lnTo>
                <a:lnTo>
                  <a:pt x="91717" y="184005"/>
                </a:lnTo>
                <a:lnTo>
                  <a:pt x="106981" y="179903"/>
                </a:lnTo>
                <a:lnTo>
                  <a:pt x="119458" y="173429"/>
                </a:lnTo>
                <a:lnTo>
                  <a:pt x="129307" y="164828"/>
                </a:lnTo>
                <a:lnTo>
                  <a:pt x="131424" y="161820"/>
                </a:lnTo>
                <a:lnTo>
                  <a:pt x="58274" y="161820"/>
                </a:lnTo>
                <a:lnTo>
                  <a:pt x="44545" y="156579"/>
                </a:lnTo>
                <a:lnTo>
                  <a:pt x="35193" y="147892"/>
                </a:lnTo>
                <a:lnTo>
                  <a:pt x="29456" y="136300"/>
                </a:lnTo>
                <a:lnTo>
                  <a:pt x="26572" y="122344"/>
                </a:lnTo>
                <a:lnTo>
                  <a:pt x="25781" y="106565"/>
                </a:lnTo>
                <a:lnTo>
                  <a:pt x="25781" y="0"/>
                </a:lnTo>
                <a:close/>
              </a:path>
              <a:path w="146050" h="186054">
                <a:moveTo>
                  <a:pt x="145630" y="0"/>
                </a:moveTo>
                <a:lnTo>
                  <a:pt x="119849" y="0"/>
                </a:lnTo>
                <a:lnTo>
                  <a:pt x="119849" y="106565"/>
                </a:lnTo>
                <a:lnTo>
                  <a:pt x="119593" y="115793"/>
                </a:lnTo>
                <a:lnTo>
                  <a:pt x="95481" y="156493"/>
                </a:lnTo>
                <a:lnTo>
                  <a:pt x="58274" y="161820"/>
                </a:lnTo>
                <a:lnTo>
                  <a:pt x="131424" y="161820"/>
                </a:lnTo>
                <a:lnTo>
                  <a:pt x="136689" y="154342"/>
                </a:lnTo>
                <a:lnTo>
                  <a:pt x="141763" y="142215"/>
                </a:lnTo>
                <a:lnTo>
                  <a:pt x="144690" y="128689"/>
                </a:lnTo>
                <a:lnTo>
                  <a:pt x="145516" y="115793"/>
                </a:lnTo>
                <a:lnTo>
                  <a:pt x="145630" y="0"/>
                </a:lnTo>
                <a:close/>
              </a:path>
            </a:pathLst>
          </a:custGeom>
          <a:solidFill>
            <a:srgbClr val="231F20"/>
          </a:solidFill>
        </p:spPr>
        <p:txBody>
          <a:bodyPr wrap="square" lIns="0" tIns="0" rIns="0" bIns="0" rtlCol="0"/>
          <a:lstStyle/>
          <a:p>
            <a:endParaRPr/>
          </a:p>
        </p:txBody>
      </p:sp>
      <p:sp>
        <p:nvSpPr>
          <p:cNvPr id="16" name="object 16"/>
          <p:cNvSpPr/>
          <p:nvPr/>
        </p:nvSpPr>
        <p:spPr>
          <a:xfrm>
            <a:off x="7823210" y="5996173"/>
            <a:ext cx="160020" cy="186690"/>
          </a:xfrm>
          <a:custGeom>
            <a:avLst/>
            <a:gdLst/>
            <a:ahLst/>
            <a:cxnLst/>
            <a:rect l="l" t="t" r="r" b="b"/>
            <a:pathLst>
              <a:path w="160020" h="186689">
                <a:moveTo>
                  <a:pt x="68336" y="0"/>
                </a:moveTo>
                <a:lnTo>
                  <a:pt x="32886" y="15543"/>
                </a:lnTo>
                <a:lnTo>
                  <a:pt x="6676" y="53027"/>
                </a:lnTo>
                <a:lnTo>
                  <a:pt x="0" y="94088"/>
                </a:lnTo>
                <a:lnTo>
                  <a:pt x="838" y="107759"/>
                </a:lnTo>
                <a:lnTo>
                  <a:pt x="12072" y="144281"/>
                </a:lnTo>
                <a:lnTo>
                  <a:pt x="46953" y="178839"/>
                </a:lnTo>
                <a:lnTo>
                  <a:pt x="87600" y="186309"/>
                </a:lnTo>
                <a:lnTo>
                  <a:pt x="98840" y="184264"/>
                </a:lnTo>
                <a:lnTo>
                  <a:pt x="110019" y="180144"/>
                </a:lnTo>
                <a:lnTo>
                  <a:pt x="121163" y="173695"/>
                </a:lnTo>
                <a:lnTo>
                  <a:pt x="132296" y="164661"/>
                </a:lnTo>
                <a:lnTo>
                  <a:pt x="132775" y="164151"/>
                </a:lnTo>
                <a:lnTo>
                  <a:pt x="76041" y="164151"/>
                </a:lnTo>
                <a:lnTo>
                  <a:pt x="63644" y="161108"/>
                </a:lnTo>
                <a:lnTo>
                  <a:pt x="32580" y="125923"/>
                </a:lnTo>
                <a:lnTo>
                  <a:pt x="27435" y="81397"/>
                </a:lnTo>
                <a:lnTo>
                  <a:pt x="29719" y="69108"/>
                </a:lnTo>
                <a:lnTo>
                  <a:pt x="48379" y="34836"/>
                </a:lnTo>
                <a:lnTo>
                  <a:pt x="84858" y="21645"/>
                </a:lnTo>
                <a:lnTo>
                  <a:pt x="133136" y="21645"/>
                </a:lnTo>
                <a:lnTo>
                  <a:pt x="130536" y="18466"/>
                </a:lnTo>
                <a:lnTo>
                  <a:pt x="121492" y="11694"/>
                </a:lnTo>
                <a:lnTo>
                  <a:pt x="110965" y="6356"/>
                </a:lnTo>
                <a:lnTo>
                  <a:pt x="98740" y="2558"/>
                </a:lnTo>
                <a:lnTo>
                  <a:pt x="84602" y="404"/>
                </a:lnTo>
                <a:lnTo>
                  <a:pt x="68336" y="0"/>
                </a:lnTo>
                <a:close/>
              </a:path>
              <a:path w="160020" h="186689">
                <a:moveTo>
                  <a:pt x="133136" y="21645"/>
                </a:moveTo>
                <a:lnTo>
                  <a:pt x="84858" y="21645"/>
                </a:lnTo>
                <a:lnTo>
                  <a:pt x="96936" y="24975"/>
                </a:lnTo>
                <a:lnTo>
                  <a:pt x="108025" y="31801"/>
                </a:lnTo>
                <a:lnTo>
                  <a:pt x="130093" y="71577"/>
                </a:lnTo>
                <a:lnTo>
                  <a:pt x="132202" y="104537"/>
                </a:lnTo>
                <a:lnTo>
                  <a:pt x="130113" y="116391"/>
                </a:lnTo>
                <a:lnTo>
                  <a:pt x="112174" y="150519"/>
                </a:lnTo>
                <a:lnTo>
                  <a:pt x="76041" y="164151"/>
                </a:lnTo>
                <a:lnTo>
                  <a:pt x="132775" y="164151"/>
                </a:lnTo>
                <a:lnTo>
                  <a:pt x="153624" y="131411"/>
                </a:lnTo>
                <a:lnTo>
                  <a:pt x="159653" y="88931"/>
                </a:lnTo>
                <a:lnTo>
                  <a:pt x="158576" y="75940"/>
                </a:lnTo>
                <a:lnTo>
                  <a:pt x="156080" y="63582"/>
                </a:lnTo>
                <a:lnTo>
                  <a:pt x="152097" y="51757"/>
                </a:lnTo>
                <a:lnTo>
                  <a:pt x="146558" y="40363"/>
                </a:lnTo>
                <a:lnTo>
                  <a:pt x="139394" y="29300"/>
                </a:lnTo>
                <a:lnTo>
                  <a:pt x="133136" y="21645"/>
                </a:lnTo>
                <a:close/>
              </a:path>
            </a:pathLst>
          </a:custGeom>
          <a:solidFill>
            <a:srgbClr val="231F20"/>
          </a:solidFill>
        </p:spPr>
        <p:txBody>
          <a:bodyPr wrap="square" lIns="0" tIns="0" rIns="0" bIns="0" rtlCol="0"/>
          <a:lstStyle/>
          <a:p>
            <a:endParaRPr/>
          </a:p>
        </p:txBody>
      </p:sp>
      <p:sp>
        <p:nvSpPr>
          <p:cNvPr id="17" name="object 17"/>
          <p:cNvSpPr/>
          <p:nvPr/>
        </p:nvSpPr>
        <p:spPr>
          <a:xfrm>
            <a:off x="8022671" y="6019387"/>
            <a:ext cx="0" cy="161290"/>
          </a:xfrm>
          <a:custGeom>
            <a:avLst/>
            <a:gdLst/>
            <a:ahLst/>
            <a:cxnLst/>
            <a:rect l="l" t="t" r="r" b="b"/>
            <a:pathLst>
              <a:path h="161289">
                <a:moveTo>
                  <a:pt x="0" y="0"/>
                </a:moveTo>
                <a:lnTo>
                  <a:pt x="0" y="161290"/>
                </a:lnTo>
              </a:path>
            </a:pathLst>
          </a:custGeom>
          <a:ln w="27050">
            <a:solidFill>
              <a:srgbClr val="231F20"/>
            </a:solidFill>
          </a:ln>
        </p:spPr>
        <p:txBody>
          <a:bodyPr wrap="square" lIns="0" tIns="0" rIns="0" bIns="0" rtlCol="0"/>
          <a:lstStyle/>
          <a:p>
            <a:endParaRPr/>
          </a:p>
        </p:txBody>
      </p:sp>
      <p:sp>
        <p:nvSpPr>
          <p:cNvPr id="18" name="object 18"/>
          <p:cNvSpPr/>
          <p:nvPr/>
        </p:nvSpPr>
        <p:spPr>
          <a:xfrm>
            <a:off x="8009780" y="6087967"/>
            <a:ext cx="118745" cy="0"/>
          </a:xfrm>
          <a:custGeom>
            <a:avLst/>
            <a:gdLst/>
            <a:ahLst/>
            <a:cxnLst/>
            <a:rect l="l" t="t" r="r" b="b"/>
            <a:pathLst>
              <a:path w="118745">
                <a:moveTo>
                  <a:pt x="0" y="0"/>
                </a:moveTo>
                <a:lnTo>
                  <a:pt x="118262" y="0"/>
                </a:lnTo>
              </a:path>
            </a:pathLst>
          </a:custGeom>
          <a:ln w="24129">
            <a:solidFill>
              <a:srgbClr val="231F20"/>
            </a:solidFill>
          </a:ln>
        </p:spPr>
        <p:txBody>
          <a:bodyPr wrap="square" lIns="0" tIns="0" rIns="0" bIns="0" rtlCol="0"/>
          <a:lstStyle/>
          <a:p>
            <a:endParaRPr/>
          </a:p>
        </p:txBody>
      </p:sp>
      <p:sp>
        <p:nvSpPr>
          <p:cNvPr id="19" name="object 19"/>
          <p:cNvSpPr/>
          <p:nvPr/>
        </p:nvSpPr>
        <p:spPr>
          <a:xfrm>
            <a:off x="8009780" y="6008592"/>
            <a:ext cx="128905" cy="0"/>
          </a:xfrm>
          <a:custGeom>
            <a:avLst/>
            <a:gdLst/>
            <a:ahLst/>
            <a:cxnLst/>
            <a:rect l="l" t="t" r="r" b="b"/>
            <a:pathLst>
              <a:path w="128904">
                <a:moveTo>
                  <a:pt x="0" y="0"/>
                </a:moveTo>
                <a:lnTo>
                  <a:pt x="128892" y="0"/>
                </a:lnTo>
              </a:path>
            </a:pathLst>
          </a:custGeom>
          <a:ln w="22860">
            <a:solidFill>
              <a:srgbClr val="231F20"/>
            </a:solidFill>
          </a:ln>
        </p:spPr>
        <p:txBody>
          <a:bodyPr wrap="square" lIns="0" tIns="0" rIns="0" bIns="0" rtlCol="0"/>
          <a:lstStyle/>
          <a:p>
            <a:endParaRPr/>
          </a:p>
        </p:txBody>
      </p:sp>
      <p:sp>
        <p:nvSpPr>
          <p:cNvPr id="20" name="object 20"/>
          <p:cNvSpPr/>
          <p:nvPr/>
        </p:nvSpPr>
        <p:spPr>
          <a:xfrm>
            <a:off x="8072632" y="6247217"/>
            <a:ext cx="0" cy="161925"/>
          </a:xfrm>
          <a:custGeom>
            <a:avLst/>
            <a:gdLst/>
            <a:ahLst/>
            <a:cxnLst/>
            <a:rect l="l" t="t" r="r" b="b"/>
            <a:pathLst>
              <a:path h="161925">
                <a:moveTo>
                  <a:pt x="0" y="0"/>
                </a:moveTo>
                <a:lnTo>
                  <a:pt x="0" y="161315"/>
                </a:lnTo>
              </a:path>
            </a:pathLst>
          </a:custGeom>
          <a:ln w="27038">
            <a:solidFill>
              <a:srgbClr val="231F20"/>
            </a:solidFill>
          </a:ln>
        </p:spPr>
        <p:txBody>
          <a:bodyPr wrap="square" lIns="0" tIns="0" rIns="0" bIns="0" rtlCol="0"/>
          <a:lstStyle/>
          <a:p>
            <a:endParaRPr/>
          </a:p>
        </p:txBody>
      </p:sp>
      <p:sp>
        <p:nvSpPr>
          <p:cNvPr id="21" name="object 21"/>
          <p:cNvSpPr/>
          <p:nvPr/>
        </p:nvSpPr>
        <p:spPr>
          <a:xfrm>
            <a:off x="7997823" y="6236187"/>
            <a:ext cx="150495" cy="0"/>
          </a:xfrm>
          <a:custGeom>
            <a:avLst/>
            <a:gdLst/>
            <a:ahLst/>
            <a:cxnLst/>
            <a:rect l="l" t="t" r="r" b="b"/>
            <a:pathLst>
              <a:path w="150495">
                <a:moveTo>
                  <a:pt x="0" y="0"/>
                </a:moveTo>
                <a:lnTo>
                  <a:pt x="150152" y="0"/>
                </a:lnTo>
              </a:path>
            </a:pathLst>
          </a:custGeom>
          <a:ln w="23329">
            <a:solidFill>
              <a:srgbClr val="231F20"/>
            </a:solidFill>
          </a:ln>
        </p:spPr>
        <p:txBody>
          <a:bodyPr wrap="square" lIns="0" tIns="0" rIns="0" bIns="0" rtlCol="0"/>
          <a:lstStyle/>
          <a:p>
            <a:endParaRPr/>
          </a:p>
        </p:txBody>
      </p:sp>
    </p:spTree>
    <p:extLst>
      <p:ext uri="{BB962C8B-B14F-4D97-AF65-F5344CB8AC3E}">
        <p14:creationId xmlns:p14="http://schemas.microsoft.com/office/powerpoint/2010/main" val="3034924714"/>
      </p:ext>
    </p:extLst>
  </p:cSld>
  <p:clrMapOvr>
    <a:masterClrMapping/>
  </p:clrMapOvr>
  <mc:AlternateContent xmlns:mc="http://schemas.openxmlformats.org/markup-compatibility/2006" xmlns:p14="http://schemas.microsoft.com/office/powerpoint/2010/main">
    <mc:Choice Requires="p14">
      <p:transition spd="slow" p14:dur="2000" advTm="24942"/>
    </mc:Choice>
    <mc:Fallback xmlns="">
      <p:transition spd="slow" advTm="24942"/>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3372</TotalTime>
  <Words>2624</Words>
  <Application>Microsoft Office PowerPoint</Application>
  <PresentationFormat>On-screen Show (4:3)</PresentationFormat>
  <Paragraphs>343</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Lettera Text Std</vt:lpstr>
      <vt:lpstr>Office Theme</vt:lpstr>
      <vt:lpstr>Financial Fundamentals.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Heidi Pepper Coles</dc:creator>
  <cp:lastModifiedBy>Jiffin Arboleda</cp:lastModifiedBy>
  <cp:revision>294</cp:revision>
  <cp:lastPrinted>2019-06-13T19:53:13Z</cp:lastPrinted>
  <dcterms:created xsi:type="dcterms:W3CDTF">2016-06-21T08:33:56Z</dcterms:created>
  <dcterms:modified xsi:type="dcterms:W3CDTF">2020-07-17T17:48:35Z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2016-06-20T00:00:00Z</vt:filetime>
  </property>
  <property fmtid="{D5CDD505-2E9C-101B-9397-08002B2CF9AE}" pid="3" name="LastSaved">
    <vt:filetime>2016-06-21T00:00:00Z</vt:filetime>
  </property>
</Properties>
</file>